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64" r:id="rId5"/>
    <p:sldMasterId id="2147483678" r:id="rId6"/>
  </p:sldMasterIdLst>
  <p:notesMasterIdLst>
    <p:notesMasterId r:id="rId32"/>
  </p:notesMasterIdLst>
  <p:handoutMasterIdLst>
    <p:handoutMasterId r:id="rId33"/>
  </p:handoutMasterIdLst>
  <p:sldIdLst>
    <p:sldId id="258" r:id="rId7"/>
    <p:sldId id="260" r:id="rId8"/>
    <p:sldId id="592" r:id="rId9"/>
    <p:sldId id="280" r:id="rId10"/>
    <p:sldId id="281" r:id="rId11"/>
    <p:sldId id="410" r:id="rId12"/>
    <p:sldId id="404" r:id="rId13"/>
    <p:sldId id="405" r:id="rId14"/>
    <p:sldId id="414" r:id="rId15"/>
    <p:sldId id="543" r:id="rId16"/>
    <p:sldId id="533" r:id="rId17"/>
    <p:sldId id="542" r:id="rId18"/>
    <p:sldId id="541" r:id="rId19"/>
    <p:sldId id="406" r:id="rId20"/>
    <p:sldId id="546" r:id="rId21"/>
    <p:sldId id="547" r:id="rId22"/>
    <p:sldId id="407" r:id="rId23"/>
    <p:sldId id="548" r:id="rId24"/>
    <p:sldId id="549" r:id="rId25"/>
    <p:sldId id="669" r:id="rId26"/>
    <p:sldId id="417" r:id="rId27"/>
    <p:sldId id="418" r:id="rId28"/>
    <p:sldId id="591" r:id="rId29"/>
    <p:sldId id="544" r:id="rId30"/>
    <p:sldId id="670" r:id="rId3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елкам :)" id="{E75E278A-FF0E-49A4-B170-79828D63BBAD}">
          <p14:sldIdLst>
            <p14:sldId id="258"/>
            <p14:sldId id="260"/>
            <p14:sldId id="592"/>
            <p14:sldId id="280"/>
            <p14:sldId id="281"/>
            <p14:sldId id="410"/>
            <p14:sldId id="404"/>
            <p14:sldId id="405"/>
            <p14:sldId id="414"/>
            <p14:sldId id="543"/>
            <p14:sldId id="533"/>
            <p14:sldId id="542"/>
            <p14:sldId id="541"/>
            <p14:sldId id="406"/>
            <p14:sldId id="546"/>
            <p14:sldId id="547"/>
            <p14:sldId id="407"/>
            <p14:sldId id="548"/>
            <p14:sldId id="549"/>
            <p14:sldId id="669"/>
            <p14:sldId id="417"/>
            <p14:sldId id="418"/>
            <p14:sldId id="591"/>
            <p14:sldId id="544"/>
            <p14:sldId id="670"/>
          </p14:sldIdLst>
        </p14:section>
        <p14:section name="Подробнее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втор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AB3611"/>
    <a:srgbClr val="AF0808"/>
    <a:srgbClr val="923922"/>
    <a:srgbClr val="D24726"/>
    <a:srgbClr val="F8CFB6"/>
    <a:srgbClr val="AD4F0F"/>
    <a:srgbClr val="FF9B45"/>
    <a:srgbClr val="DD462F"/>
    <a:srgbClr val="F8C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67" autoAdjust="0"/>
    <p:restoredTop sz="94241" autoAdjust="0"/>
  </p:normalViewPr>
  <p:slideViewPr>
    <p:cSldViewPr snapToGrid="0">
      <p:cViewPr varScale="1">
        <p:scale>
          <a:sx n="83" d="100"/>
          <a:sy n="83" d="100"/>
        </p:scale>
        <p:origin x="96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014AD-F481-4E14-9BD9-D47CBAE72461}" type="datetime1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2:08:52.551"/>
    </inkml:context>
    <inkml:brush xml:id="br0">
      <inkml:brushProperty name="width" value="0.05" units="cm"/>
      <inkml:brushProperty name="height" value="0.05" units="cm"/>
      <inkml:brushProperty name="color" value="#AB3611"/>
    </inkml:brush>
  </inkml:definitions>
  <inkml:trace contextRef="#ctx0" brushRef="#br0">2163 0 24575,'-71'1'0,"-122"17"0,165-13 0,-1 1 0,1 1 0,1 2 0,1 1 0,-2 2 0,2 1 0,-30 19 0,35-16 0,0 3 0,2-1 0,0 1 0,-31 43 0,-27 28 0,53-66 0,2 1 0,1 0 0,1 3 0,0 0 0,3-1 0,0 3 0,1 1 0,2-1 0,-16 53 0,19-55 0,-89 285 0,81-245 0,5 2 0,-12 115 0,3-64 0,17-92 0,1 0 0,-6 52 0,8 33 0,-4 2 0,-5-2 0,-51 213 0,47-257 0,1-1 0,5 2 0,2 0 0,3 98 0,2-141 0,0 1 0,-1-1 0,-10 39 0,7-36 0,1 2 0,-2 34 0,-1 8 0,-2-1 0,-3 0 0,-31 94 0,8-36 0,23-60 0,-9 90 0,5-18 0,-12 101 0,-8 39 0,-12 100 0,39-301 0,5-1 0,2 0 0,8 93 0,0-14 0,-7 65 0,6 252 0,3-406 0,23 99 0,-3-16 0,1-34 0,-19-97 0,-2 1 0,-1 1 0,-1 0 0,3 40 0,-6 28 0,-5 312 0,-19-134 0,-10-82 0,21-136 0,3 2 0,1-3 0,0 78 0,7-107 0,-2 0 0,-1 0 0,0 1 0,-13 39 0,-3 17 0,-120 477 0,59-261 0,54-163 0,-19 198 0,29-182 0,8-91 0,-18 59 0,-6 31 0,-7 161 0,-29 162 0,56-378 0,5-1 0,3 0 0,9 131 0,0-41 0,-7 134 0,7 325 0,1-586 0,3 1 0,3-1 0,1 0 0,3-1 0,3-1 0,0-1 0,36 69 0,-33-82 0,1-1 0,3-1 0,2-1 0,33 37 0,129 118 0,-136-141 0,-39-37 0,14 15 0,1-3 0,1-1 0,45 29 0,9-1 0,3-4 0,2-6 0,1-3 0,187 57 0,-111-59 0,1-5 0,206 10 0,-211-40 0,172 11 0,-226-5 0,190-11 0,-283 0 0,-1 0 0,1-2 0,-1 0 0,-1 1 0,2-3 0,-2 0 0,0-1 0,13-7 0,102-75 0,-78 50 0,26-20 0,-2-2 0,107-120 0,106-170 0,-6 3 0,-218 259 0,-3-3 0,-5-2 0,-3-3 0,-4-2 0,63-192 0,-83 203 0,7-17 0,40-209 0,3-308 0,-69-88 0,-13 400 0,6 77 0,-5-254 0,-8 366 0,-31-155 0,27 188 0,-35-299 0,30 247 0,9 79 0,-3-84 0,14-420 0,1 265 0,4 205 0,28-174 0,-10 128 0,-4-66 0,12-63 0,-8 103 0,8-241 0,-30-174 0,-4 264 0,-3 88 0,-9 0 0,-77-406 0,66 439 0,19 132 0,-2 2 0,-16-67 0,-22-86 0,32 139 0,-2 1 0,-30-84 0,4 42 0,-131-332 0,132 353 0,4-1 0,-32-131 0,-2-109 0,47 246 0,-5 1 0,-3 2 0,-4 1 0,-4 2 0,-51-80 0,86 151 0,-4-1 0,3 2 0,-3 1 0,0 0 0,-1 0 0,1 0 0,-2 2 0,0 0 0,0 0 0,-1 1 0,0 0 0,-1 0 0,0 1 0,0 3 0,-1-1 0,1 0 0,-1 1 0,-1 2 0,-23-6 0,-422-80 0,39 4 0,214 64 0,125 16 0,-108-25 0,113 6 0,54 16 0,-1 2 0,-38-8 0,-115 0 0,-256 14 0,182 6 0,148-6-120,-101 1-502,-212 27-1,371-21-6203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2:09:51.567"/>
    </inkml:context>
    <inkml:brush xml:id="br0">
      <inkml:brushProperty name="width" value="0.07938" units="cm"/>
      <inkml:brushProperty name="height" value="0.07938" units="cm"/>
      <inkml:brushProperty name="color" value="#AB3611"/>
    </inkml:brush>
  </inkml:definitions>
  <inkml:trace contextRef="#ctx0" brushRef="#br0">3214 35 24575,'-1387'0'0,"1345"2"0,-78 12 0,49-4 0,-81 15 0,40-5 0,-38-7 0,60-6 0,-8 8 0,42-4 0,-66 13 0,69-12 0,-38 9 0,-48 10 0,112-28 0,-38 1 0,42-3 0,0 0 0,-35 7 0,42-5 0,2 1 0,-1 0 0,0 1 0,1 1 0,-16 7 0,10-3 0,10-6 0,0 1 0,1-1 0,0 2 0,-1-1 0,2 1 0,-1 0 0,1 1 0,-7 7 0,-1 4 0,0 0 0,2 0 0,0 2 0,-14 28 0,20-30 0,3-9 0,1-1 0,1 1 0,-1 0 0,2-1 0,-1 2 0,2-1 0,-2 15 0,2 1 0,1-16 0,-1 1 0,1-1 0,1 0 0,0 0 0,0 0 0,6 16 0,-4-20 0,0 1 0,1-1 0,0 0 0,0 0 0,1 0 0,-1 0 0,1-1 0,0 0 0,1 0 0,0 0 0,0 0 0,-1-1 0,2 0 0,11 5 0,9 2 0,0 0 0,37 6 0,-58-14 0,411 95 0,15-37 0,-160-28 0,-211-24 0,1-2 0,67-2 0,1089-4 0,-1194-1 0,-1-1 0,0 0 0,31-7 0,66-20 0,-108 25 0,174-56 0,-174 54 0,1 0 0,-1 0 0,-1-1 0,1 0 0,-1-1 0,-1 1 0,0-2 0,-1 1 0,1-2 0,-2 1 0,13-18 0,-8 9 0,-1-1 0,-2 0 0,0-1 0,-1 0 0,8-35 0,-13 32 0,-1 0 0,-2-1 0,-2-39 0,-2 7 0,4 32 0,-1 6 0,-4-35 0,3 47 0,0 1 0,-1-1 0,0 0 0,0 1 0,0-1 0,-1 1 0,0-1 0,-1 1 0,-8-9 0,4 5 0,-2 0 0,0 1 0,0 0 0,0 1 0,-16-9 0,-61-26 0,44 23 0,23 11 0,0 0 0,-1 2 0,-41-9 0,5 2 0,-15-2 0,0 2 0,-101-6 0,158 18 0,-98-4 0,80 6 0,1-2 0,-1-2 0,-40-6 0,13-3 0,-114-9 0,-78 11 0,205 10-101,18 1-215,-1-1 0,1-1 0,-53-8 0,61 5-6510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55C72D-B947-43B7-ACB2-A2F85E78585E}" type="datetime1">
              <a:rPr lang="ru-RU" noProof="0" smtClean="0"/>
              <a:t>10.10.2024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3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F3E72-9A92-AC18-3A6D-3B1150C5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2C3BDB1-BBA2-C2AB-475C-98EB7D4EF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834B641-D097-36E0-E2A1-BF3912491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365D69-F3BC-B0E9-0786-E53EC4967E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7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8FADD-1D4B-F686-D608-E2D700EF0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4D77E0B-8BC1-3F9A-F0EC-F61839B4D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EA10719-805F-F12B-2D6C-9CC399868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D917A5-0E81-B0E5-E77C-E44FB4AD5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10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88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6C2AC-BAF8-D0FB-997B-B50657F37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1FA04EA-069A-A1FD-98AB-B94CBFC36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069EF25-AD04-9157-5B1D-2107B97C6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34CFD8-258F-DDDD-C94F-0CE63D8CB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7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64A89-0DE6-9276-ABB8-E988A8069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1EFFBB4-A51B-144D-28A2-B8AC72D20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5B0FCF8-0FA3-B2D9-D448-6AB3DC68C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4D6341-A90A-804D-BCD0-8169FDA4C5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60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B043F-F407-B274-0FB9-20E00851D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0A51D47-BA48-A1E5-AC82-CE58A9939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9D75F14-1C06-6BBF-A437-CA3B0BB8E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38CFA0-04E3-7CD6-5347-0797B44ED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13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66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35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70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В режиме слайд-шоу щелкните стрелки, чтобы перейти по ссылкам.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5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57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В режиме слайд-шоу щелкните стрелки, чтобы перейти по ссылкам.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9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1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3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3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84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24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4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9141-A093-41F4-8070-A8C48036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3D6F0-B4E3-48E7-B5EE-D5633CF9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68793-CD11-4AD6-A3A4-F03828761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38359-85E6-452E-A8AB-A171A5D76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6B874-6F89-4841-B430-D567BEE6E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56DA0-E6D6-4EFF-89C1-26F3EA8B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22B5F-9B86-4A97-B68A-69D24D00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43131-C274-4F56-900B-1996FE40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9CC0-1142-4BE1-B7FE-5D8C973A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2EB97-F261-4E66-A0B3-E17F6085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2D743-39B7-48B1-9D24-27383329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008B3-DE46-4887-B83E-72C2191C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77B43-1469-422C-96FA-EDE1D994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4792B-36B7-4B2B-9045-90817DAD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46E7A-56E5-4209-99A7-19DFA4FD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F857-2C03-468C-865E-919D42D9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2A19F-2DAE-402D-B1DF-1EF410768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E605-72BC-452E-8676-33B3B617E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1A607-87F3-4B7C-946E-6E1146CE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9F7CA-4DC0-4D94-BE94-1DA8CD1A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126ED-EAC1-47DF-B437-C2669C1E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16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929B-DFEF-4AC7-80BC-6FBE7EF9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CAFFF-F069-4A63-BBF6-CFCFBE718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2960D-92AB-4211-BF9A-41B30EA77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D281C-9860-4132-AA11-AE86D3AE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D81AE-8730-480C-AC76-5FEFE8C0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3D81D-4602-4317-92B5-18414360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7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8E6E-893A-4FF2-9E5E-C69F93E8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EAB1F-F0E3-4968-9737-47913BEB1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3116B-71D7-4029-A736-8DCD887C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764CB-2BD3-490F-88F9-8969C7FC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39F0-E53F-4067-B511-7AEA84AB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0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D3BF8-ED28-4873-9679-CFF373E96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A17BE-CC1A-49F0-82A0-C407A2928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D5C5C-B83A-4089-9487-576783A3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E1CB4-FB4D-4BC8-BB03-A317B94A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FD1E6-E6F0-4D81-A9CC-333D3230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568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2555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0462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t>10.10.2024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7463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5662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27721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8977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5183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103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4883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5472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60915"/>
            <a:ext cx="12192000" cy="384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0062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4945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4373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8217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646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1221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02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63539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5472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60915"/>
            <a:ext cx="12192000" cy="384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326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2350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880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8119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0181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63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7496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4686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519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91E3-9150-447A-8154-371707D24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3152775"/>
            <a:ext cx="9144000" cy="19303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1B8F3-7423-49C4-B887-086D4910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8164-4011-41D2-B1E6-A87834DB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244A0-3124-41E7-9F1A-3F803235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B6A2F-F607-448E-BBAD-A13443D9C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28553"/>
            <a:ext cx="5000625" cy="42912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F2C388C-6BA9-4BCF-B2F0-CA7404F8C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5343524"/>
            <a:ext cx="9144000" cy="7524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255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2509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9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40281"/>
            <a:ext cx="12192000" cy="6969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3724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604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29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75933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5662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27721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8977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5183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945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47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316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3694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780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3060-F698-4D52-A41C-DE747946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49" y="465137"/>
            <a:ext cx="8629651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2FA63-712A-43C2-BFA4-8E1A22FF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49" y="2066924"/>
            <a:ext cx="10229851" cy="38576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B2A5A-D2F6-497C-BB50-C238A56B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4762"/>
            <a:ext cx="504825" cy="365125"/>
          </a:xfrm>
        </p:spPr>
        <p:txBody>
          <a:bodyPr/>
          <a:lstStyle>
            <a:lvl1pPr>
              <a:defRPr sz="2000">
                <a:solidFill>
                  <a:srgbClr val="AF0808"/>
                </a:solidFill>
              </a:defRPr>
            </a:lvl1pPr>
          </a:lstStyle>
          <a:p>
            <a:fld id="{C6D6303F-C9C4-4023-9E89-3CE941234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F06D-483B-4038-9E7D-E6CAA6F6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26094" r="10534" b="17617"/>
          <a:stretch/>
        </p:blipFill>
        <p:spPr>
          <a:xfrm>
            <a:off x="9897134" y="6184217"/>
            <a:ext cx="2056742" cy="5356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21DAE0-D702-4FFB-A1CB-3CB05620EDB7}"/>
              </a:ext>
            </a:extLst>
          </p:cNvPr>
          <p:cNvSpPr/>
          <p:nvPr userDrawn="1"/>
        </p:nvSpPr>
        <p:spPr>
          <a:xfrm>
            <a:off x="2371724" y="6419786"/>
            <a:ext cx="7953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Erasmus+ Capacity Building Project </a:t>
            </a:r>
            <a:r>
              <a:rPr lang="uk-U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610133-EPP-1-2019-1-FI-EPPKA2-CBHE-JP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07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3644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862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27210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330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355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44556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40281"/>
            <a:ext cx="12192000" cy="6969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3724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2917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1658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3004317"/>
            <a:ext cx="6096000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635752"/>
            <a:ext cx="60960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07488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4870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3060-F698-4D52-A41C-DE747946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49" y="465137"/>
            <a:ext cx="8629651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2FA63-712A-43C2-BFA4-8E1A22FF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49" y="2066924"/>
            <a:ext cx="10229851" cy="38576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B2A5A-D2F6-497C-BB50-C238A56B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4762"/>
            <a:ext cx="504825" cy="365125"/>
          </a:xfrm>
        </p:spPr>
        <p:txBody>
          <a:bodyPr/>
          <a:lstStyle>
            <a:lvl1pPr>
              <a:defRPr sz="2000">
                <a:solidFill>
                  <a:srgbClr val="AF0808"/>
                </a:solidFill>
              </a:defRPr>
            </a:lvl1pPr>
          </a:lstStyle>
          <a:p>
            <a:fld id="{C6D6303F-C9C4-4023-9E89-3CE941234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F06D-483B-4038-9E7D-E6CAA6F6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26094" r="10534" b="17617"/>
          <a:stretch/>
        </p:blipFill>
        <p:spPr>
          <a:xfrm>
            <a:off x="9897134" y="6184217"/>
            <a:ext cx="2056742" cy="5356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21DAE0-D702-4FFB-A1CB-3CB05620EDB7}"/>
              </a:ext>
            </a:extLst>
          </p:cNvPr>
          <p:cNvSpPr/>
          <p:nvPr userDrawn="1"/>
        </p:nvSpPr>
        <p:spPr>
          <a:xfrm>
            <a:off x="2371724" y="6419786"/>
            <a:ext cx="7953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Erasmus+ Capacity Building Project </a:t>
            </a:r>
            <a:r>
              <a:rPr lang="uk-U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610133-EPP-1-2019-1-FI-EPPKA2-CBHE-JP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080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5472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60915"/>
            <a:ext cx="12192000" cy="384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7157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5962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555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9059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5184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3104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7633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257711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54339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04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66FA-25CE-4579-88E0-AAED4596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2381250" cy="489585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CF121-EABD-47F6-9835-693CD302B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2013" y="1362074"/>
            <a:ext cx="5691187" cy="482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9CF986-CBA7-4245-B3D6-F460A203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924" y="6356349"/>
            <a:ext cx="504825" cy="365125"/>
          </a:xfrm>
        </p:spPr>
        <p:txBody>
          <a:bodyPr/>
          <a:lstStyle>
            <a:lvl1pPr>
              <a:defRPr sz="2000">
                <a:solidFill>
                  <a:srgbClr val="AF0808"/>
                </a:solidFill>
              </a:defRPr>
            </a:lvl1pPr>
          </a:lstStyle>
          <a:p>
            <a:fld id="{C6D6303F-C9C4-4023-9E89-3CE941234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80479-4D4A-4C5C-B98C-49372F922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26094" r="10534" b="17617"/>
          <a:stretch/>
        </p:blipFill>
        <p:spPr>
          <a:xfrm>
            <a:off x="9897134" y="6184217"/>
            <a:ext cx="2056742" cy="535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F1146F-A49D-489A-B3CF-C8938E51EAE4}"/>
              </a:ext>
            </a:extLst>
          </p:cNvPr>
          <p:cNvSpPr/>
          <p:nvPr userDrawn="1"/>
        </p:nvSpPr>
        <p:spPr>
          <a:xfrm>
            <a:off x="771525" y="6354762"/>
            <a:ext cx="369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Erasmus+ Capacity Building Project </a:t>
            </a:r>
            <a:r>
              <a:rPr lang="uk-UA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610133-EPP-1-2019-1-FI-EPPKA2-CBHE-JP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7AB2C8-DFDD-4DBB-9004-B7DD131D35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509" y="138113"/>
            <a:ext cx="2133600" cy="17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320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2598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158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5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9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t>10.10.2024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7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988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BA79-DDAD-4125-929C-81706C7C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056E8-3974-49A4-B30B-DEF47DDB3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18751-9F7E-47BF-AC82-FA061932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59CDE-346E-413F-AF82-BDF0E9AA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05044-3905-445A-95F2-91ED2C25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66FA-25CE-4579-88E0-AAED4596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FB179-CEE3-4C4F-B67E-00AE40E33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CF121-EABD-47F6-9835-693CD302B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5766-934A-4344-9CA1-D45384C5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C5156-1B47-4F7D-B492-E444AF66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37844-0A63-4D3C-96D0-452E167C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55" Type="http://schemas.openxmlformats.org/officeDocument/2006/relationships/slideLayout" Target="../slideLayouts/slideLayout71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57.xml"/><Relationship Id="rId54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9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52" Type="http://schemas.openxmlformats.org/officeDocument/2006/relationships/slideLayout" Target="../slideLayouts/slideLayout68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56" Type="http://schemas.openxmlformats.org/officeDocument/2006/relationships/slideLayout" Target="../slideLayouts/slideLayout72.xml"/><Relationship Id="rId8" Type="http://schemas.openxmlformats.org/officeDocument/2006/relationships/slideLayout" Target="../slideLayouts/slideLayout24.xml"/><Relationship Id="rId51" Type="http://schemas.openxmlformats.org/officeDocument/2006/relationships/slideLayout" Target="../slideLayouts/slideLayout67.xml"/><Relationship Id="rId3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2EB7719-815B-4B5E-83ED-26C3E4DC4C4F}" type="datetime1">
              <a:rPr lang="ru-RU" noProof="0" smtClean="0"/>
              <a:t>10.10.2024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BC457-990D-415A-BC7F-1E8B5BCC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6CBBC-4277-47F4-8246-2D0BBC0A5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5F786-D4FB-473B-8DD7-5E0BF7E0C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F81E0-EC57-4F13-8FD7-E8D33AD74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B3A31-69F5-4FE1-86ED-185F66F2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3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9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  <p:sldLayoutId id="2147483724" r:id="rId46"/>
    <p:sldLayoutId id="2147483725" r:id="rId47"/>
    <p:sldLayoutId id="2147483726" r:id="rId48"/>
    <p:sldLayoutId id="2147483727" r:id="rId49"/>
    <p:sldLayoutId id="2147483728" r:id="rId50"/>
    <p:sldLayoutId id="2147483729" r:id="rId51"/>
    <p:sldLayoutId id="2147483730" r:id="rId52"/>
    <p:sldLayoutId id="2147483731" r:id="rId53"/>
    <p:sldLayoutId id="2147483732" r:id="rId54"/>
    <p:sldLayoutId id="2147483733" r:id="rId55"/>
    <p:sldLayoutId id="2147483734" r:id="rId56"/>
  </p:sldLayoutIdLst>
  <p:hf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8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hyperlink" Target="https://dictionary.cambridge.org/dictionary/english/war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5" Type="http://schemas.openxmlformats.org/officeDocument/2006/relationships/image" Target="../media/image29.png"/><Relationship Id="rId4" Type="http://schemas.openxmlformats.org/officeDocument/2006/relationships/image" Target="../media/image3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ybridcoe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B9A1-938E-4BE0-ADE2-F2D34CBD6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24" y="2456872"/>
            <a:ext cx="5311957" cy="1647427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5400" cap="all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A</a:t>
            </a:r>
            <a:r>
              <a:rPr lang="uk-UA" sz="5400" cap="all" dirty="0" err="1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кадемічна</a:t>
            </a:r>
            <a:r>
              <a:rPr lang="en-GB" sz="5400" cap="all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uk-UA" sz="5400" cap="all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протидія</a:t>
            </a:r>
            <a:r>
              <a:rPr lang="en-GB" sz="5400" cap="all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uk-UA" sz="5400" cap="all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гібридним загрозам</a:t>
            </a:r>
            <a:r>
              <a:rPr lang="en-GB" sz="5400" cap="all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0C7F7F0B-5B0D-4CBD-88B6-B8F44886C268}"/>
              </a:ext>
            </a:extLst>
          </p:cNvPr>
          <p:cNvSpPr/>
          <p:nvPr/>
        </p:nvSpPr>
        <p:spPr>
          <a:xfrm>
            <a:off x="238124" y="889520"/>
            <a:ext cx="4752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Erasmus+ Capacity Building 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610133-EPP-1-2019-1-FI-EPPKA2-CBHE-JP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4FF786-C862-4D90-ABDA-69F32A883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6094" r="10534" b="17617"/>
          <a:stretch/>
        </p:blipFill>
        <p:spPr>
          <a:xfrm>
            <a:off x="9116083" y="5968479"/>
            <a:ext cx="2849065" cy="7420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670FE15-0826-4927-B334-5CBF70C985CD}"/>
              </a:ext>
            </a:extLst>
          </p:cNvPr>
          <p:cNvGrpSpPr/>
          <p:nvPr/>
        </p:nvGrpSpPr>
        <p:grpSpPr>
          <a:xfrm>
            <a:off x="6724651" y="344416"/>
            <a:ext cx="5334000" cy="579357"/>
            <a:chOff x="4275631" y="145929"/>
            <a:chExt cx="7646263" cy="830506"/>
          </a:xfrm>
          <a:noFill/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8CB1E5-DB3B-4EF1-AFF8-5283355B6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7753" y="145929"/>
              <a:ext cx="830506" cy="830506"/>
            </a:xfrm>
            <a:prstGeom prst="rect">
              <a:avLst/>
            </a:prstGeom>
            <a:grpFill/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84370B-355A-4651-8DD0-BAE3A0760C8A}"/>
                </a:ext>
              </a:extLst>
            </p:cNvPr>
            <p:cNvGrpSpPr/>
            <p:nvPr/>
          </p:nvGrpSpPr>
          <p:grpSpPr>
            <a:xfrm>
              <a:off x="4275631" y="211978"/>
              <a:ext cx="7646263" cy="711365"/>
              <a:chOff x="4275631" y="211978"/>
              <a:chExt cx="7646263" cy="711365"/>
            </a:xfrm>
            <a:grpFill/>
          </p:grpSpPr>
          <p:pic>
            <p:nvPicPr>
              <p:cNvPr id="11" name="Рисунок 9" descr="http://duit.edu.ua/wp-content/uploads/2018/05/preloader.png">
                <a:extLst>
                  <a:ext uri="{FF2B5EF4-FFF2-40B4-BE49-F238E27FC236}">
                    <a16:creationId xmlns:a16="http://schemas.microsoft.com/office/drawing/2014/main" id="{A4FD1AD7-1A00-4EFC-B871-B0F708C0E199}"/>
                  </a:ext>
                </a:extLst>
              </p:cNvPr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66691" y="265907"/>
                <a:ext cx="626276" cy="60486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0" descr="https://www.oa.edu.ua/im/logo.png">
                <a:extLst>
                  <a:ext uri="{FF2B5EF4-FFF2-40B4-BE49-F238E27FC236}">
                    <a16:creationId xmlns:a16="http://schemas.microsoft.com/office/drawing/2014/main" id="{E93CFE64-43FC-458D-8B43-BF0677482D35}"/>
                  </a:ext>
                </a:extLst>
              </p:cNvPr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22858" y="271019"/>
                <a:ext cx="442909" cy="6250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1" descr="http://forlan.org.ua/wp-content/uploads/2018/10/logo-xs.png">
                <a:extLst>
                  <a:ext uri="{FF2B5EF4-FFF2-40B4-BE49-F238E27FC236}">
                    <a16:creationId xmlns:a16="http://schemas.microsoft.com/office/drawing/2014/main" id="{48A1367A-434A-4836-9E55-97FA197BA69E}"/>
                  </a:ext>
                </a:extLst>
              </p:cNvPr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075471" y="317277"/>
                <a:ext cx="627593" cy="5003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4" descr="https://www.ut.ee/sites/default/files/logos/logo_main_et.png">
                <a:extLst>
                  <a:ext uri="{FF2B5EF4-FFF2-40B4-BE49-F238E27FC236}">
                    <a16:creationId xmlns:a16="http://schemas.microsoft.com/office/drawing/2014/main" id="{EBC90CCB-8932-4E84-8AB9-B3970EDE561E}"/>
                  </a:ext>
                </a:extLst>
              </p:cNvPr>
              <p:cNvPicPr/>
              <p:nvPr/>
            </p:nvPicPr>
            <p:blipFill rotWithShape="1">
              <a:blip r:embed="rId8" cstate="print"/>
              <a:srcRect t="-13830" r="84507" b="1"/>
              <a:stretch/>
            </p:blipFill>
            <p:spPr bwMode="auto">
              <a:xfrm>
                <a:off x="10101254" y="246768"/>
                <a:ext cx="515917" cy="61448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5" descr="http://dovira.eu/images/jyu.png">
                <a:extLst>
                  <a:ext uri="{FF2B5EF4-FFF2-40B4-BE49-F238E27FC236}">
                    <a16:creationId xmlns:a16="http://schemas.microsoft.com/office/drawing/2014/main" id="{D8755CA3-C005-4CB7-B8D3-0A9ECC026288}"/>
                  </a:ext>
                </a:extLst>
              </p:cNvPr>
              <p:cNvPicPr/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276270" y="213072"/>
                <a:ext cx="326159" cy="6056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Image 234" descr="I:\RELATIONS INTERNATIONALES\COMMUNICATION\Logo\Logo-ECAM-EPMI-final-fond transparent.png">
                <a:extLst>
                  <a:ext uri="{FF2B5EF4-FFF2-40B4-BE49-F238E27FC236}">
                    <a16:creationId xmlns:a16="http://schemas.microsoft.com/office/drawing/2014/main" id="{EDFFBBC4-F6A8-4B97-8463-1FA7CC5A15DA}"/>
                  </a:ext>
                </a:extLst>
              </p:cNvPr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6352" y="319098"/>
                <a:ext cx="1535542" cy="52322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D16F49B-8808-4339-BC04-7FC8D7412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46935" y="211978"/>
                <a:ext cx="713606" cy="711365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46CFCBC-ADB1-4B42-93EF-82DC48EA2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75631" y="241473"/>
                <a:ext cx="625072" cy="625072"/>
              </a:xfrm>
              <a:prstGeom prst="rect">
                <a:avLst/>
              </a:prstGeom>
              <a:grpFill/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38DAE58-5389-4947-9AD5-85F80BAB8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93221" y="246399"/>
                <a:ext cx="636991" cy="588265"/>
              </a:xfrm>
              <a:prstGeom prst="rect">
                <a:avLst/>
              </a:prstGeom>
              <a:grpFill/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551847C-8C85-4C26-9BA9-0204E6249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99287" y="255924"/>
                <a:ext cx="647367" cy="647367"/>
              </a:xfrm>
              <a:prstGeom prst="rect">
                <a:avLst/>
              </a:prstGeom>
              <a:grpFill/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63E9A20-FFA3-4EF4-A8CF-8A8DFA219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6121" y="268423"/>
                <a:ext cx="585517" cy="585517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1601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7">
            <a:extLst>
              <a:ext uri="{FF2B5EF4-FFF2-40B4-BE49-F238E27FC236}">
                <a16:creationId xmlns:a16="http://schemas.microsoft.com/office/drawing/2014/main" id="{819A6D6C-A0F6-40F6-49C0-78C03B8D9097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F4DCF6-2DB3-A940-C92D-20669BB0F2DE}"/>
              </a:ext>
            </a:extLst>
          </p:cNvPr>
          <p:cNvSpPr/>
          <p:nvPr/>
        </p:nvSpPr>
        <p:spPr>
          <a:xfrm>
            <a:off x="4682086" y="1282285"/>
            <a:ext cx="282782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uk-UA" sz="3733" b="1">
                <a:solidFill>
                  <a:srgbClr val="AB36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Демократія  </a:t>
            </a:r>
            <a:endParaRPr lang="uk-UA" sz="3733" b="1" dirty="0">
              <a:solidFill>
                <a:srgbClr val="AB36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F7108F-3567-6D1D-0390-EA9A35AF9970}"/>
              </a:ext>
            </a:extLst>
          </p:cNvPr>
          <p:cNvSpPr txBox="1"/>
          <p:nvPr/>
        </p:nvSpPr>
        <p:spPr>
          <a:xfrm>
            <a:off x="614494" y="2403257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Democracy is the worst form of government, except for all those other forms that have been tried from time to time</a:t>
            </a:r>
            <a:endParaRPr lang="uk-UA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150B71-A98E-1330-8063-8B5811134617}"/>
              </a:ext>
            </a:extLst>
          </p:cNvPr>
          <p:cNvSpPr txBox="1"/>
          <p:nvPr/>
        </p:nvSpPr>
        <p:spPr>
          <a:xfrm>
            <a:off x="731940" y="4182439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Демократія є </a:t>
            </a:r>
            <a:r>
              <a:rPr lang="uk-UA" sz="2400" b="1">
                <a:solidFill>
                  <a:srgbClr val="AB36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найгіршою</a:t>
            </a:r>
            <a:r>
              <a:rPr lang="uk-UA" sz="240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формою правління, </a:t>
            </a:r>
            <a:r>
              <a:rPr lang="uk-UA" sz="2400" b="1">
                <a:solidFill>
                  <a:srgbClr val="AB36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винятком усіх </a:t>
            </a:r>
            <a:r>
              <a:rPr lang="uk-UA" sz="240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тих інших форм, які час від часу випробували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5C679D-AD8B-CDCF-50B9-01B5FF6B9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605" y="1615678"/>
            <a:ext cx="3099339" cy="34959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95792C-BF5A-80C6-8215-A6687EC427E2}"/>
              </a:ext>
            </a:extLst>
          </p:cNvPr>
          <p:cNvSpPr txBox="1"/>
          <p:nvPr/>
        </p:nvSpPr>
        <p:spPr>
          <a:xfrm>
            <a:off x="8671726" y="5609271"/>
            <a:ext cx="338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Уінстон Черчиль, 1947р.</a:t>
            </a:r>
          </a:p>
        </p:txBody>
      </p:sp>
    </p:spTree>
    <p:extLst>
      <p:ext uri="{BB962C8B-B14F-4D97-AF65-F5344CB8AC3E}">
        <p14:creationId xmlns:p14="http://schemas.microsoft.com/office/powerpoint/2010/main" val="323026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7">
            <a:extLst>
              <a:ext uri="{FF2B5EF4-FFF2-40B4-BE49-F238E27FC236}">
                <a16:creationId xmlns:a16="http://schemas.microsoft.com/office/drawing/2014/main" id="{819A6D6C-A0F6-40F6-49C0-78C03B8D9097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C3C7C9-91AF-00AB-2696-48AFF0025C38}"/>
              </a:ext>
            </a:extLst>
          </p:cNvPr>
          <p:cNvSpPr/>
          <p:nvPr/>
        </p:nvSpPr>
        <p:spPr>
          <a:xfrm>
            <a:off x="315097" y="1949071"/>
            <a:ext cx="11634907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latinLnBrk="1"/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відносин у суспільстві, </a:t>
            </a:r>
          </a:p>
          <a:p>
            <a:pPr algn="ctr" defTabSz="1219170" latinLnBrk="1"/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якої </a:t>
            </a:r>
            <a:r>
              <a:rPr lang="uk-UA" sz="2667" b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громадяни та організації </a:t>
            </a:r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залучаються </a:t>
            </a:r>
          </a:p>
          <a:p>
            <a:pPr algn="ctr" defTabSz="1219170" latinLnBrk="1"/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державотворення та </a:t>
            </a:r>
            <a:r>
              <a:rPr lang="uk-UA" sz="2667" b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державного</a:t>
            </a:r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управління, </a:t>
            </a:r>
          </a:p>
          <a:p>
            <a:pPr algn="ctr" defTabSz="1219170" latinLnBrk="1"/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також до </a:t>
            </a:r>
            <a:r>
              <a:rPr lang="uk-UA" sz="2667" b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місцевого</a:t>
            </a:r>
            <a:r>
              <a:rPr lang="en-US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самоуправління та управління </a:t>
            </a:r>
            <a:r>
              <a:rPr lang="uk-UA" sz="2667" b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громадами</a:t>
            </a:r>
            <a:endParaRPr lang="uk-UA" sz="2667">
              <a:solidFill>
                <a:srgbClr val="5353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F4DCF6-2DB3-A940-C92D-20669BB0F2DE}"/>
              </a:ext>
            </a:extLst>
          </p:cNvPr>
          <p:cNvSpPr/>
          <p:nvPr/>
        </p:nvSpPr>
        <p:spPr>
          <a:xfrm>
            <a:off x="4682086" y="1282285"/>
            <a:ext cx="282782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uk-UA" sz="3733" b="1">
                <a:solidFill>
                  <a:srgbClr val="AB36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Демократія  </a:t>
            </a:r>
            <a:endParaRPr lang="uk-UA" sz="3733" b="1" dirty="0">
              <a:solidFill>
                <a:srgbClr val="AB36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26">
            <a:extLst>
              <a:ext uri="{FF2B5EF4-FFF2-40B4-BE49-F238E27FC236}">
                <a16:creationId xmlns:a16="http://schemas.microsoft.com/office/drawing/2014/main" id="{6C35DD8F-E71B-AE21-8728-D9BEBD7E628B}"/>
              </a:ext>
            </a:extLst>
          </p:cNvPr>
          <p:cNvSpPr/>
          <p:nvPr/>
        </p:nvSpPr>
        <p:spPr>
          <a:xfrm>
            <a:off x="8196711" y="3982636"/>
            <a:ext cx="18473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latinLnBrk="1"/>
            <a:endParaRPr lang="uk-UA" sz="2667" dirty="0">
              <a:solidFill>
                <a:srgbClr val="5353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FB2D88CD-7B59-58F2-89BB-AB4ED8D04DDA}"/>
              </a:ext>
            </a:extLst>
          </p:cNvPr>
          <p:cNvSpPr/>
          <p:nvPr/>
        </p:nvSpPr>
        <p:spPr>
          <a:xfrm>
            <a:off x="439441" y="4585752"/>
            <a:ext cx="4325506" cy="150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spcBef>
                <a:spcPts val="800"/>
              </a:spcBef>
              <a:spcAft>
                <a:spcPts val="800"/>
              </a:spcAft>
            </a:pPr>
            <a:r>
              <a:rPr lang="uk-UA" sz="3200" b="1">
                <a:solidFill>
                  <a:srgbClr val="AB361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пряма демократія</a:t>
            </a:r>
          </a:p>
          <a:p>
            <a:pPr defTabSz="1219170" latinLnBrk="1"/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 всі</a:t>
            </a:r>
            <a:r>
              <a:rPr lang="en-US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мають право голоса </a:t>
            </a:r>
            <a:r>
              <a:rPr lang="en-US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endParaRPr lang="uk-UA" sz="2667">
              <a:solidFill>
                <a:srgbClr val="5353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 latinLnBrk="1"/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конкретному рішенні</a:t>
            </a:r>
          </a:p>
        </p:txBody>
      </p:sp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F709EC73-F816-4BA2-13E7-9324D4129FB6}"/>
              </a:ext>
            </a:extLst>
          </p:cNvPr>
          <p:cNvSpPr/>
          <p:nvPr/>
        </p:nvSpPr>
        <p:spPr>
          <a:xfrm>
            <a:off x="5419288" y="4585752"/>
            <a:ext cx="6530716" cy="150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latinLnBrk="1">
              <a:spcBef>
                <a:spcPts val="800"/>
              </a:spcBef>
              <a:spcAft>
                <a:spcPts val="800"/>
              </a:spcAft>
            </a:pPr>
            <a:r>
              <a:rPr lang="uk-UA" sz="3200" b="1">
                <a:solidFill>
                  <a:srgbClr val="AB3611"/>
                </a:solidFill>
                <a:latin typeface="Calibri" panose="020F0502020204030204" pitchFamily="34" charset="0"/>
              </a:rPr>
              <a:t>непряма демократія </a:t>
            </a:r>
          </a:p>
          <a:p>
            <a:pPr algn="r" defTabSz="1219170" latinLnBrk="1"/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(представницьке народовладдя), </a:t>
            </a:r>
          </a:p>
          <a:p>
            <a:pPr algn="r" defTabSz="1219170" latinLnBrk="1"/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реалізується через обраних  представників </a:t>
            </a:r>
          </a:p>
        </p:txBody>
      </p:sp>
      <p:cxnSp>
        <p:nvCxnSpPr>
          <p:cNvPr id="9" name="Прямая со стрелкой 11">
            <a:extLst>
              <a:ext uri="{FF2B5EF4-FFF2-40B4-BE49-F238E27FC236}">
                <a16:creationId xmlns:a16="http://schemas.microsoft.com/office/drawing/2014/main" id="{17154A7A-C84C-E663-6169-9D386D1D5626}"/>
              </a:ext>
            </a:extLst>
          </p:cNvPr>
          <p:cNvCxnSpPr>
            <a:cxnSpLocks/>
          </p:cNvCxnSpPr>
          <p:nvPr/>
        </p:nvCxnSpPr>
        <p:spPr>
          <a:xfrm flipV="1">
            <a:off x="2542550" y="3801376"/>
            <a:ext cx="1008112" cy="548545"/>
          </a:xfrm>
          <a:prstGeom prst="straightConnector1">
            <a:avLst/>
          </a:prstGeom>
          <a:ln w="127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13">
            <a:extLst>
              <a:ext uri="{FF2B5EF4-FFF2-40B4-BE49-F238E27FC236}">
                <a16:creationId xmlns:a16="http://schemas.microsoft.com/office/drawing/2014/main" id="{D93AC3AA-F1ED-7121-5335-9BA969824D43}"/>
              </a:ext>
            </a:extLst>
          </p:cNvPr>
          <p:cNvCxnSpPr>
            <a:cxnSpLocks/>
          </p:cNvCxnSpPr>
          <p:nvPr/>
        </p:nvCxnSpPr>
        <p:spPr>
          <a:xfrm flipH="1" flipV="1">
            <a:off x="8551636" y="3992717"/>
            <a:ext cx="1308981" cy="548545"/>
          </a:xfrm>
          <a:prstGeom prst="straightConnector1">
            <a:avLst/>
          </a:prstGeom>
          <a:ln w="127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80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7">
            <a:extLst>
              <a:ext uri="{FF2B5EF4-FFF2-40B4-BE49-F238E27FC236}">
                <a16:creationId xmlns:a16="http://schemas.microsoft.com/office/drawing/2014/main" id="{819A6D6C-A0F6-40F6-49C0-78C03B8D9097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9">
            <a:extLst>
              <a:ext uri="{FF2B5EF4-FFF2-40B4-BE49-F238E27FC236}">
                <a16:creationId xmlns:a16="http://schemas.microsoft.com/office/drawing/2014/main" id="{C226728D-FC64-5089-ED85-5900068053CF}"/>
              </a:ext>
            </a:extLst>
          </p:cNvPr>
          <p:cNvSpPr/>
          <p:nvPr/>
        </p:nvSpPr>
        <p:spPr>
          <a:xfrm>
            <a:off x="5493933" y="1518131"/>
            <a:ext cx="6410046" cy="427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spcBef>
                <a:spcPts val="800"/>
              </a:spcBef>
              <a:spcAft>
                <a:spcPts val="800"/>
              </a:spcAft>
            </a:pPr>
            <a:r>
              <a:rPr lang="uk-UA" sz="6600" b="1">
                <a:solidFill>
                  <a:srgbClr val="AB3611"/>
                </a:solidFill>
                <a:latin typeface="Calibri" panose="020F0502020204030204" pitchFamily="34" charset="0"/>
              </a:rPr>
              <a:t>Відповідальність виборців </a:t>
            </a:r>
          </a:p>
          <a:p>
            <a:pPr marL="457200" indent="-457200" defTabSz="1219170" latinLnBrk="1">
              <a:buFont typeface="Arial" panose="020B0604020202020204" pitchFamily="34" charset="0"/>
              <a:buChar char="•"/>
            </a:pPr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Формування вимог</a:t>
            </a:r>
          </a:p>
          <a:p>
            <a:pPr marL="457200" indent="-457200" defTabSz="1219170" latinLnBrk="1">
              <a:buFont typeface="Arial" panose="020B0604020202020204" pitchFamily="34" charset="0"/>
              <a:buChar char="•"/>
            </a:pPr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Зворотній зв’язок</a:t>
            </a:r>
          </a:p>
          <a:p>
            <a:pPr marL="457200" indent="-457200" defTabSz="1219170" latinLnBrk="1">
              <a:buFont typeface="Arial" panose="020B0604020202020204" pitchFamily="34" charset="0"/>
              <a:buChar char="•"/>
            </a:pPr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 ефективності рішень</a:t>
            </a:r>
          </a:p>
          <a:p>
            <a:pPr marL="457200" indent="-457200" defTabSz="1219170" latinLnBrk="1">
              <a:buFont typeface="Arial" panose="020B0604020202020204" pitchFamily="34" charset="0"/>
              <a:buChar char="•"/>
            </a:pPr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Вимога прозорості рішень</a:t>
            </a:r>
          </a:p>
          <a:p>
            <a:pPr marL="457200" indent="-457200" defTabSz="1219170" latinLnBrk="1">
              <a:buFont typeface="Arial" panose="020B0604020202020204" pitchFamily="34" charset="0"/>
              <a:buChar char="•"/>
            </a:pPr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 підзвітності влади</a:t>
            </a:r>
          </a:p>
        </p:txBody>
      </p:sp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D3709542-6DC5-E149-CBB0-330CAF4D6A8C}"/>
              </a:ext>
            </a:extLst>
          </p:cNvPr>
          <p:cNvSpPr/>
          <p:nvPr/>
        </p:nvSpPr>
        <p:spPr>
          <a:xfrm>
            <a:off x="349231" y="3279819"/>
            <a:ext cx="42731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spcBef>
                <a:spcPts val="800"/>
              </a:spcBef>
              <a:spcAft>
                <a:spcPts val="800"/>
              </a:spcAft>
            </a:pPr>
            <a:r>
              <a:rPr lang="uk-UA" sz="3200" b="1">
                <a:solidFill>
                  <a:srgbClr val="AB3611"/>
                </a:solidFill>
                <a:latin typeface="Calibri" panose="020F0502020204030204" pitchFamily="34" charset="0"/>
              </a:rPr>
              <a:t>Залежність влади від  виборців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4D27F5-6BBB-B46C-F141-C19ADFC0F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129" y="3993012"/>
            <a:ext cx="3097036" cy="2353260"/>
          </a:xfrm>
          <a:prstGeom prst="rect">
            <a:avLst/>
          </a:prstGeom>
        </p:spPr>
      </p:pic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82A63D2B-1168-2702-90C3-53DB36DB1128}"/>
              </a:ext>
            </a:extLst>
          </p:cNvPr>
          <p:cNvSpPr/>
          <p:nvPr/>
        </p:nvSpPr>
        <p:spPr>
          <a:xfrm>
            <a:off x="349229" y="1518131"/>
            <a:ext cx="4549941" cy="150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spcBef>
                <a:spcPts val="800"/>
              </a:spcBef>
              <a:spcAft>
                <a:spcPts val="800"/>
              </a:spcAft>
            </a:pPr>
            <a:r>
              <a:rPr lang="uk-UA" sz="3200" b="1">
                <a:solidFill>
                  <a:srgbClr val="AB3611"/>
                </a:solidFill>
                <a:latin typeface="Calibri" panose="020F0502020204030204" pitchFamily="34" charset="0"/>
              </a:rPr>
              <a:t>Непряма демократія </a:t>
            </a:r>
          </a:p>
          <a:p>
            <a:pPr defTabSz="1219170" latinLnBrk="1"/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Реалізує рішення </a:t>
            </a:r>
            <a:r>
              <a:rPr lang="uk-UA" sz="2667" b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громанян</a:t>
            </a:r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через обраних  представників</a:t>
            </a:r>
          </a:p>
        </p:txBody>
      </p:sp>
    </p:spTree>
    <p:extLst>
      <p:ext uri="{BB962C8B-B14F-4D97-AF65-F5344CB8AC3E}">
        <p14:creationId xmlns:p14="http://schemas.microsoft.com/office/powerpoint/2010/main" val="277017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7">
            <a:extLst>
              <a:ext uri="{FF2B5EF4-FFF2-40B4-BE49-F238E27FC236}">
                <a16:creationId xmlns:a16="http://schemas.microsoft.com/office/drawing/2014/main" id="{819A6D6C-A0F6-40F6-49C0-78C03B8D9097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162C5DFD-4DA4-E1DF-290E-8215BFCDEA9F}"/>
              </a:ext>
            </a:extLst>
          </p:cNvPr>
          <p:cNvSpPr/>
          <p:nvPr/>
        </p:nvSpPr>
        <p:spPr>
          <a:xfrm>
            <a:off x="7134836" y="1459408"/>
            <a:ext cx="4559417" cy="191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spcBef>
                <a:spcPts val="800"/>
              </a:spcBef>
              <a:spcAft>
                <a:spcPts val="800"/>
              </a:spcAft>
            </a:pPr>
            <a:r>
              <a:rPr lang="uk-UA" sz="3200" b="1">
                <a:solidFill>
                  <a:srgbClr val="AB361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Авторитарна система</a:t>
            </a:r>
          </a:p>
          <a:p>
            <a:pPr defTabSz="1219170" latinLnBrk="1"/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Реалізує рішення </a:t>
            </a:r>
            <a:r>
              <a:rPr lang="uk-UA" sz="2667" b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режиму </a:t>
            </a:r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через обраних  представників</a:t>
            </a:r>
          </a:p>
          <a:p>
            <a:pPr defTabSz="1219170" latinLnBrk="1"/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Прямоугольник 9">
            <a:extLst>
              <a:ext uri="{FF2B5EF4-FFF2-40B4-BE49-F238E27FC236}">
                <a16:creationId xmlns:a16="http://schemas.microsoft.com/office/drawing/2014/main" id="{1A69752F-7347-C630-AAFB-16CA178DC7CD}"/>
              </a:ext>
            </a:extLst>
          </p:cNvPr>
          <p:cNvSpPr/>
          <p:nvPr/>
        </p:nvSpPr>
        <p:spPr>
          <a:xfrm>
            <a:off x="349231" y="3279819"/>
            <a:ext cx="42731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spcBef>
                <a:spcPts val="800"/>
              </a:spcBef>
              <a:spcAft>
                <a:spcPts val="800"/>
              </a:spcAft>
            </a:pPr>
            <a:r>
              <a:rPr lang="uk-UA" sz="3200" b="1">
                <a:solidFill>
                  <a:srgbClr val="AB3611"/>
                </a:solidFill>
                <a:latin typeface="Calibri" panose="020F0502020204030204" pitchFamily="34" charset="0"/>
              </a:rPr>
              <a:t>Залежність влади від  виборців </a:t>
            </a:r>
          </a:p>
        </p:txBody>
      </p:sp>
      <p:sp>
        <p:nvSpPr>
          <p:cNvPr id="12" name="Прямоугольник 9">
            <a:extLst>
              <a:ext uri="{FF2B5EF4-FFF2-40B4-BE49-F238E27FC236}">
                <a16:creationId xmlns:a16="http://schemas.microsoft.com/office/drawing/2014/main" id="{07D13C9B-DCC4-2F7C-C72F-1FE50C025C61}"/>
              </a:ext>
            </a:extLst>
          </p:cNvPr>
          <p:cNvSpPr/>
          <p:nvPr/>
        </p:nvSpPr>
        <p:spPr>
          <a:xfrm>
            <a:off x="7134836" y="3279819"/>
            <a:ext cx="4559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spcBef>
                <a:spcPts val="800"/>
              </a:spcBef>
              <a:spcAft>
                <a:spcPts val="800"/>
              </a:spcAft>
            </a:pPr>
            <a:r>
              <a:rPr lang="uk-UA" sz="3200" b="1">
                <a:solidFill>
                  <a:srgbClr val="AB3611"/>
                </a:solidFill>
                <a:latin typeface="Calibri" panose="020F0502020204030204" pitchFamily="34" charset="0"/>
              </a:rPr>
              <a:t>Залежність виборців від влади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C6307D-DB2E-DEDC-7953-B03D0AF7B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129" y="3993012"/>
            <a:ext cx="3097036" cy="23532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0EBBFC9-0106-0B76-D5A1-792CEF0DCC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4851"/>
          <a:stretch/>
        </p:blipFill>
        <p:spPr>
          <a:xfrm>
            <a:off x="8388991" y="3993012"/>
            <a:ext cx="2348917" cy="2350608"/>
          </a:xfrm>
          <a:prstGeom prst="rect">
            <a:avLst/>
          </a:prstGeom>
        </p:spPr>
      </p:pic>
      <p:sp>
        <p:nvSpPr>
          <p:cNvPr id="15" name="Прямоугольник 9">
            <a:extLst>
              <a:ext uri="{FF2B5EF4-FFF2-40B4-BE49-F238E27FC236}">
                <a16:creationId xmlns:a16="http://schemas.microsoft.com/office/drawing/2014/main" id="{6C108496-6DCB-02E5-B93F-2705E48CF89B}"/>
              </a:ext>
            </a:extLst>
          </p:cNvPr>
          <p:cNvSpPr/>
          <p:nvPr/>
        </p:nvSpPr>
        <p:spPr>
          <a:xfrm>
            <a:off x="349229" y="1518131"/>
            <a:ext cx="4549941" cy="150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spcBef>
                <a:spcPts val="800"/>
              </a:spcBef>
              <a:spcAft>
                <a:spcPts val="800"/>
              </a:spcAft>
            </a:pPr>
            <a:r>
              <a:rPr lang="uk-UA" sz="3200" b="1">
                <a:solidFill>
                  <a:srgbClr val="AB3611"/>
                </a:solidFill>
                <a:latin typeface="Calibri" panose="020F0502020204030204" pitchFamily="34" charset="0"/>
              </a:rPr>
              <a:t>Непряма демократія </a:t>
            </a:r>
          </a:p>
          <a:p>
            <a:pPr defTabSz="1219170" latinLnBrk="1"/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Реалізує рішення </a:t>
            </a:r>
            <a:r>
              <a:rPr lang="uk-UA" sz="2667" b="1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громанян</a:t>
            </a:r>
            <a:r>
              <a:rPr lang="uk-UA" sz="2667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через обраних  представників</a:t>
            </a:r>
          </a:p>
        </p:txBody>
      </p:sp>
    </p:spTree>
    <p:extLst>
      <p:ext uri="{BB962C8B-B14F-4D97-AF65-F5344CB8AC3E}">
        <p14:creationId xmlns:p14="http://schemas.microsoft.com/office/powerpoint/2010/main" val="142508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7">
            <a:extLst>
              <a:ext uri="{FF2B5EF4-FFF2-40B4-BE49-F238E27FC236}">
                <a16:creationId xmlns:a16="http://schemas.microsoft.com/office/drawing/2014/main" id="{6ED4EF35-C7F8-B87A-3A85-9B19E6A2D629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CF00B4-F0C2-4CDF-7653-A5BBE6F6D047}"/>
              </a:ext>
            </a:extLst>
          </p:cNvPr>
          <p:cNvSpPr txBox="1"/>
          <p:nvPr/>
        </p:nvSpPr>
        <p:spPr>
          <a:xfrm>
            <a:off x="7206003" y="3383856"/>
            <a:ext cx="4226239" cy="194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200" b="1">
                <a:solidFill>
                  <a:srgbClr val="AB36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ЦІННОСТЕЙ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набір </a:t>
            </a:r>
            <a:r>
              <a:rPr lang="uk-UA" sz="2400" b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параметрів</a:t>
            </a:r>
            <a:r>
              <a:rPr lang="uk-UA" sz="24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uk-UA" sz="2400" b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критеріїв</a:t>
            </a:r>
            <a:r>
              <a:rPr lang="uk-UA" sz="24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(правил) за якими відбувається прийняття рішень</a:t>
            </a:r>
            <a:endParaRPr lang="uk-UA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0898C1-9A3F-74F0-47E6-A883680C9A50}"/>
              </a:ext>
            </a:extLst>
          </p:cNvPr>
          <p:cNvSpPr txBox="1"/>
          <p:nvPr/>
        </p:nvSpPr>
        <p:spPr>
          <a:xfrm>
            <a:off x="265321" y="1323761"/>
            <a:ext cx="11462487" cy="1150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200" b="1">
                <a:solidFill>
                  <a:srgbClr val="AB3611"/>
                </a:solidFill>
                <a:cs typeface="Times New Roman" panose="02020603050405020304" pitchFamily="18" charset="0"/>
              </a:rPr>
              <a:t>Прийняття рішень – нове поле бою </a:t>
            </a:r>
            <a:endParaRPr lang="uk-UA" sz="3200" b="1">
              <a:solidFill>
                <a:srgbClr val="AB36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процес </a:t>
            </a:r>
            <a:r>
              <a:rPr lang="uk-UA" sz="2400" b="1">
                <a:latin typeface="Calibri" panose="020F0502020204030204" pitchFamily="34" charset="0"/>
                <a:cs typeface="Calibri" panose="020F0502020204030204" pitchFamily="34" charset="0"/>
              </a:rPr>
              <a:t>ВИБОРУ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 серед </a:t>
            </a:r>
            <a:r>
              <a:rPr lang="uk-UA" sz="2400" b="1">
                <a:latin typeface="Calibri" panose="020F0502020204030204" pitchFamily="34" charset="0"/>
                <a:cs typeface="Calibri" panose="020F0502020204030204" pitchFamily="34" charset="0"/>
              </a:rPr>
              <a:t>АЛЬТЕРНАТИВ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 на основі визначеної </a:t>
            </a:r>
            <a:r>
              <a:rPr lang="uk-UA" sz="2400" b="1">
                <a:latin typeface="Calibri" panose="020F0502020204030204" pitchFamily="34" charset="0"/>
                <a:cs typeface="Calibri" panose="020F0502020204030204" pitchFamily="34" charset="0"/>
              </a:rPr>
              <a:t>СИСТЕМИ ЦІННОСТЕЙ</a:t>
            </a:r>
          </a:p>
        </p:txBody>
      </p:sp>
      <p:pic>
        <p:nvPicPr>
          <p:cNvPr id="3" name="Рисунок 2" descr="Зображення, що містить текст, знімок екрана, Шрифт, ряд&#10;&#10;Автоматично згенерований опис">
            <a:extLst>
              <a:ext uri="{FF2B5EF4-FFF2-40B4-BE49-F238E27FC236}">
                <a16:creationId xmlns:a16="http://schemas.microsoft.com/office/drawing/2014/main" id="{8B60D839-047C-3D24-561F-577E677B6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 r="43457"/>
          <a:stretch/>
        </p:blipFill>
        <p:spPr>
          <a:xfrm>
            <a:off x="1329152" y="2751896"/>
            <a:ext cx="4873842" cy="3640954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F5ECE43-58DE-D436-363D-7335060DBBF7}"/>
              </a:ext>
            </a:extLst>
          </p:cNvPr>
          <p:cNvSpPr/>
          <p:nvPr/>
        </p:nvSpPr>
        <p:spPr>
          <a:xfrm>
            <a:off x="5128532" y="2722926"/>
            <a:ext cx="1501630" cy="16315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7552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E3F9C-89BE-E76C-2B2D-9B77C3731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7">
            <a:extLst>
              <a:ext uri="{FF2B5EF4-FFF2-40B4-BE49-F238E27FC236}">
                <a16:creationId xmlns:a16="http://schemas.microsoft.com/office/drawing/2014/main" id="{44B8DBD4-CF51-D3EC-F26D-0B0568FA4502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 descr="Зображення, що містить текст, знімок екрана, Шрифт, ряд&#10;&#10;Автоматично згенерований опис">
            <a:extLst>
              <a:ext uri="{FF2B5EF4-FFF2-40B4-BE49-F238E27FC236}">
                <a16:creationId xmlns:a16="http://schemas.microsoft.com/office/drawing/2014/main" id="{514DB517-7AFC-0E8F-8AC5-AC9B867FD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11" y="2474589"/>
            <a:ext cx="8619774" cy="3918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B41B46-9CA4-D422-916E-1682598CD83B}"/>
              </a:ext>
            </a:extLst>
          </p:cNvPr>
          <p:cNvSpPr txBox="1"/>
          <p:nvPr/>
        </p:nvSpPr>
        <p:spPr>
          <a:xfrm>
            <a:off x="265321" y="1323761"/>
            <a:ext cx="11462487" cy="1150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200" b="1">
                <a:solidFill>
                  <a:srgbClr val="AB3611"/>
                </a:solidFill>
                <a:cs typeface="Times New Roman" panose="02020603050405020304" pitchFamily="18" charset="0"/>
              </a:rPr>
              <a:t>Прийняття рішень – нове поле бою </a:t>
            </a:r>
            <a:endParaRPr lang="uk-UA" sz="3200" b="1">
              <a:solidFill>
                <a:srgbClr val="AB36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процес </a:t>
            </a:r>
            <a:r>
              <a:rPr lang="uk-UA" sz="2400" b="1">
                <a:latin typeface="Calibri" panose="020F0502020204030204" pitchFamily="34" charset="0"/>
                <a:cs typeface="Calibri" panose="020F0502020204030204" pitchFamily="34" charset="0"/>
              </a:rPr>
              <a:t>ВИБОРУ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 серед </a:t>
            </a:r>
            <a:r>
              <a:rPr lang="uk-UA" sz="2400" b="1">
                <a:latin typeface="Calibri" panose="020F0502020204030204" pitchFamily="34" charset="0"/>
                <a:cs typeface="Calibri" panose="020F0502020204030204" pitchFamily="34" charset="0"/>
              </a:rPr>
              <a:t>АЛЬТЕРНАТИВ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 на основі визначеної </a:t>
            </a:r>
            <a:r>
              <a:rPr lang="uk-UA" sz="2400" b="1">
                <a:latin typeface="Calibri" panose="020F0502020204030204" pitchFamily="34" charset="0"/>
                <a:cs typeface="Calibri" panose="020F0502020204030204" pitchFamily="34" charset="0"/>
              </a:rPr>
              <a:t>СИСТЕМИ ЦІННОСТЕЙ</a:t>
            </a:r>
          </a:p>
        </p:txBody>
      </p:sp>
    </p:spTree>
    <p:extLst>
      <p:ext uri="{BB962C8B-B14F-4D97-AF65-F5344CB8AC3E}">
        <p14:creationId xmlns:p14="http://schemas.microsoft.com/office/powerpoint/2010/main" val="2835123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BCF52-4BAE-9CB3-B687-9D06BD4F0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7">
            <a:extLst>
              <a:ext uri="{FF2B5EF4-FFF2-40B4-BE49-F238E27FC236}">
                <a16:creationId xmlns:a16="http://schemas.microsoft.com/office/drawing/2014/main" id="{33EFC36C-1A94-D37E-CFB1-15545193AAC5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2D67E-D011-6F14-4C18-7B103291E9EF}"/>
              </a:ext>
            </a:extLst>
          </p:cNvPr>
          <p:cNvSpPr txBox="1"/>
          <p:nvPr/>
        </p:nvSpPr>
        <p:spPr>
          <a:xfrm>
            <a:off x="226871" y="2744032"/>
            <a:ext cx="1173825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Приклад розмиття систем цінностей</a:t>
            </a:r>
            <a:r>
              <a:rPr lang="uk-UA" sz="240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24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уроки Другої світової війни</a:t>
            </a:r>
            <a:endParaRPr lang="uk-UA" sz="240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Переглянути вихідне зображення">
            <a:extLst>
              <a:ext uri="{FF2B5EF4-FFF2-40B4-BE49-F238E27FC236}">
                <a16:creationId xmlns:a16="http://schemas.microsoft.com/office/drawing/2014/main" id="{A9723B2E-03D4-B31C-8F5A-D78203A4F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1" y="4023215"/>
            <a:ext cx="2873689" cy="23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9110AB-25CA-072F-EDAC-A05A661D3A04}"/>
              </a:ext>
            </a:extLst>
          </p:cNvPr>
          <p:cNvSpPr txBox="1"/>
          <p:nvPr/>
        </p:nvSpPr>
        <p:spPr>
          <a:xfrm>
            <a:off x="3252938" y="4489505"/>
            <a:ext cx="24453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400" b="1" i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Дєди воєвалі</a:t>
            </a:r>
          </a:p>
          <a:p>
            <a:pPr algn="l"/>
            <a:endParaRPr lang="uk-UA" sz="2400" b="1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uk-UA" sz="2400" b="1" i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Можем повторіть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AF2D7B95-8D72-E665-CE88-D7B2EF2FD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557" y="4068223"/>
            <a:ext cx="3803428" cy="19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5CABC-56D0-294A-657F-DDD7B2737F67}"/>
              </a:ext>
            </a:extLst>
          </p:cNvPr>
          <p:cNvSpPr txBox="1"/>
          <p:nvPr/>
        </p:nvSpPr>
        <p:spPr>
          <a:xfrm>
            <a:off x="6742901" y="4735726"/>
            <a:ext cx="1369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400" b="1" i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Ніколи знов</a:t>
            </a:r>
          </a:p>
        </p:txBody>
      </p: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71BEB7D8-7756-FFE3-D9F1-DCB99C34900E}"/>
              </a:ext>
            </a:extLst>
          </p:cNvPr>
          <p:cNvCxnSpPr/>
          <p:nvPr/>
        </p:nvCxnSpPr>
        <p:spPr>
          <a:xfrm flipH="1">
            <a:off x="3926048" y="3153245"/>
            <a:ext cx="1400961" cy="869970"/>
          </a:xfrm>
          <a:prstGeom prst="straightConnector1">
            <a:avLst/>
          </a:prstGeom>
          <a:ln w="31750" cap="rnd">
            <a:solidFill>
              <a:srgbClr val="AB361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0C13984B-71DF-7E77-F3DD-7BBEF6BD8523}"/>
              </a:ext>
            </a:extLst>
          </p:cNvPr>
          <p:cNvCxnSpPr>
            <a:cxnSpLocks/>
          </p:cNvCxnSpPr>
          <p:nvPr/>
        </p:nvCxnSpPr>
        <p:spPr>
          <a:xfrm>
            <a:off x="7411673" y="3189636"/>
            <a:ext cx="1400961" cy="865599"/>
          </a:xfrm>
          <a:prstGeom prst="straightConnector1">
            <a:avLst/>
          </a:prstGeom>
          <a:ln w="31750" cap="rnd">
            <a:solidFill>
              <a:srgbClr val="AB361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56A909C-A837-4193-BD49-550D6226AD55}"/>
              </a:ext>
            </a:extLst>
          </p:cNvPr>
          <p:cNvSpPr txBox="1"/>
          <p:nvPr/>
        </p:nvSpPr>
        <p:spPr>
          <a:xfrm>
            <a:off x="265321" y="1323761"/>
            <a:ext cx="11462487" cy="1150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200" b="1">
                <a:solidFill>
                  <a:srgbClr val="AB3611"/>
                </a:solidFill>
                <a:cs typeface="Times New Roman" panose="02020603050405020304" pitchFamily="18" charset="0"/>
              </a:rPr>
              <a:t>Прийняття рішень – нове поле бою </a:t>
            </a:r>
            <a:endParaRPr lang="uk-UA" sz="3200" b="1">
              <a:solidFill>
                <a:srgbClr val="AB36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процес </a:t>
            </a:r>
            <a:r>
              <a:rPr lang="uk-UA" sz="2400" b="1">
                <a:latin typeface="Calibri" panose="020F0502020204030204" pitchFamily="34" charset="0"/>
                <a:cs typeface="Calibri" panose="020F0502020204030204" pitchFamily="34" charset="0"/>
              </a:rPr>
              <a:t>ВИБОРУ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 серед </a:t>
            </a:r>
            <a:r>
              <a:rPr lang="uk-UA" sz="2400" b="1">
                <a:latin typeface="Calibri" panose="020F0502020204030204" pitchFamily="34" charset="0"/>
                <a:cs typeface="Calibri" panose="020F0502020204030204" pitchFamily="34" charset="0"/>
              </a:rPr>
              <a:t>АЛЬТЕРНАТИВ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 на основі визначеної </a:t>
            </a:r>
            <a:r>
              <a:rPr lang="uk-UA" sz="2400" b="1">
                <a:latin typeface="Calibri" panose="020F0502020204030204" pitchFamily="34" charset="0"/>
                <a:cs typeface="Calibri" panose="020F0502020204030204" pitchFamily="34" charset="0"/>
              </a:rPr>
              <a:t>СИСТЕМИ ЦІННОСТЕЙ</a:t>
            </a:r>
          </a:p>
        </p:txBody>
      </p:sp>
    </p:spTree>
    <p:extLst>
      <p:ext uri="{BB962C8B-B14F-4D97-AF65-F5344CB8AC3E}">
        <p14:creationId xmlns:p14="http://schemas.microsoft.com/office/powerpoint/2010/main" val="2437320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7">
            <a:extLst>
              <a:ext uri="{FF2B5EF4-FFF2-40B4-BE49-F238E27FC236}">
                <a16:creationId xmlns:a16="http://schemas.microsoft.com/office/drawing/2014/main" id="{146F87B3-8A50-3855-0374-A0A243ABCD45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688F1-DFF1-81DE-C650-C9FB2EA1EBA4}"/>
              </a:ext>
            </a:extLst>
          </p:cNvPr>
          <p:cNvSpPr txBox="1"/>
          <p:nvPr/>
        </p:nvSpPr>
        <p:spPr>
          <a:xfrm>
            <a:off x="289964" y="1797784"/>
            <a:ext cx="11392249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440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Гібридні гравці намагаються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44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переконати,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44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битись,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44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вплинути</a:t>
            </a:r>
            <a:r>
              <a:rPr lang="uk-UA" sz="4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440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алгоритм прийняття рішень</a:t>
            </a:r>
            <a:endParaRPr lang="uk-UA" sz="440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35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FEC8E-F37F-6BC4-5D88-6213C9E08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7">
            <a:extLst>
              <a:ext uri="{FF2B5EF4-FFF2-40B4-BE49-F238E27FC236}">
                <a16:creationId xmlns:a16="http://schemas.microsoft.com/office/drawing/2014/main" id="{EBED2A0B-DD2E-5F79-70D6-04CCA7803F83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 descr="Зображення, що містить текст, комп’ютер, у приміщенні, монітор&#10;&#10;Автоматично згенерований опис">
            <a:extLst>
              <a:ext uri="{FF2B5EF4-FFF2-40B4-BE49-F238E27FC236}">
                <a16:creationId xmlns:a16="http://schemas.microsoft.com/office/drawing/2014/main" id="{772D66C4-0C16-F7DC-EBB0-37E8C093C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8" t="11198" r="10047" b="39109"/>
          <a:stretch/>
        </p:blipFill>
        <p:spPr bwMode="auto">
          <a:xfrm>
            <a:off x="858381" y="1639569"/>
            <a:ext cx="9225097" cy="4939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0736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78278-91B9-96FE-BC7A-2D8D694CF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7">
            <a:extLst>
              <a:ext uri="{FF2B5EF4-FFF2-40B4-BE49-F238E27FC236}">
                <a16:creationId xmlns:a16="http://schemas.microsoft.com/office/drawing/2014/main" id="{EE4DE9E3-7D09-39F6-8C0C-B2DED1DE70A0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 descr="Зображення, що містить текст, комп’ютер, у приміщенні, монітор&#10;&#10;Автоматично згенерований опис">
            <a:extLst>
              <a:ext uri="{FF2B5EF4-FFF2-40B4-BE49-F238E27FC236}">
                <a16:creationId xmlns:a16="http://schemas.microsoft.com/office/drawing/2014/main" id="{A38296B0-0615-9C70-80AC-38FC2D767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8" t="11198" r="10047" b="39109"/>
          <a:stretch/>
        </p:blipFill>
        <p:spPr bwMode="auto">
          <a:xfrm>
            <a:off x="858381" y="1639569"/>
            <a:ext cx="9225097" cy="4939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2C9695-DAEF-EDF8-5860-8E5A7D4CEE7A}"/>
              </a:ext>
            </a:extLst>
          </p:cNvPr>
          <p:cNvSpPr txBox="1"/>
          <p:nvPr/>
        </p:nvSpPr>
        <p:spPr>
          <a:xfrm rot="16200000">
            <a:off x="-426641" y="3105953"/>
            <a:ext cx="1921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AB3611"/>
                </a:solidFill>
              </a:rPr>
              <a:t>стратегічні цілі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1BBC5-8982-0B15-3149-C3BCA2727F03}"/>
              </a:ext>
            </a:extLst>
          </p:cNvPr>
          <p:cNvSpPr txBox="1"/>
          <p:nvPr/>
        </p:nvSpPr>
        <p:spPr>
          <a:xfrm>
            <a:off x="1081780" y="1270237"/>
            <a:ext cx="917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AB3611"/>
                </a:solidFill>
              </a:rPr>
              <a:t>Гравці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D7F73-B801-6C40-19F2-BA1921130E8E}"/>
              </a:ext>
            </a:extLst>
          </p:cNvPr>
          <p:cNvSpPr txBox="1"/>
          <p:nvPr/>
        </p:nvSpPr>
        <p:spPr>
          <a:xfrm>
            <a:off x="2888520" y="1214342"/>
            <a:ext cx="1560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AB3611"/>
                </a:solidFill>
              </a:rPr>
              <a:t>Інструменти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639B3-B110-4E89-569F-8FE4BA061E3E}"/>
              </a:ext>
            </a:extLst>
          </p:cNvPr>
          <p:cNvSpPr txBox="1"/>
          <p:nvPr/>
        </p:nvSpPr>
        <p:spPr>
          <a:xfrm>
            <a:off x="5061268" y="1214342"/>
            <a:ext cx="1266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AB3611"/>
                </a:solidFill>
              </a:rPr>
              <a:t>Домени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320D4-4CD9-9D99-0C03-58FDDD5C91E8}"/>
              </a:ext>
            </a:extLst>
          </p:cNvPr>
          <p:cNvSpPr txBox="1"/>
          <p:nvPr/>
        </p:nvSpPr>
        <p:spPr>
          <a:xfrm>
            <a:off x="7175294" y="1214342"/>
            <a:ext cx="1560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AB3611"/>
                </a:solidFill>
              </a:rPr>
              <a:t>Дії / фази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B15E8-5262-1666-D209-7470CF5F26B3}"/>
              </a:ext>
            </a:extLst>
          </p:cNvPr>
          <p:cNvSpPr txBox="1"/>
          <p:nvPr/>
        </p:nvSpPr>
        <p:spPr>
          <a:xfrm>
            <a:off x="9289320" y="1214342"/>
            <a:ext cx="788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b="1">
                <a:solidFill>
                  <a:srgbClr val="AB3611"/>
                </a:solidFill>
              </a:rPr>
              <a:t>Мета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B86BD3-2D4C-30E0-DDDA-D3C0448D424F}"/>
              </a:ext>
            </a:extLst>
          </p:cNvPr>
          <p:cNvSpPr txBox="1"/>
          <p:nvPr/>
        </p:nvSpPr>
        <p:spPr>
          <a:xfrm>
            <a:off x="7928204" y="5322707"/>
            <a:ext cx="1021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AB3611"/>
                </a:solidFill>
              </a:rPr>
              <a:t>примус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2667D2-2599-985F-BFE8-D18D3DDEF5C2}"/>
              </a:ext>
            </a:extLst>
          </p:cNvPr>
          <p:cNvSpPr txBox="1"/>
          <p:nvPr/>
        </p:nvSpPr>
        <p:spPr>
          <a:xfrm>
            <a:off x="7856900" y="2466255"/>
            <a:ext cx="1776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AB3611"/>
                </a:solidFill>
              </a:rPr>
              <a:t>«грунтовка» / формування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5509AA-E3CE-9222-5549-C3E23B9D0386}"/>
              </a:ext>
            </a:extLst>
          </p:cNvPr>
          <p:cNvSpPr txBox="1"/>
          <p:nvPr/>
        </p:nvSpPr>
        <p:spPr>
          <a:xfrm>
            <a:off x="7955469" y="4066491"/>
            <a:ext cx="1988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AB3611"/>
                </a:solidFill>
              </a:rPr>
              <a:t>дестабілізація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91E90-F921-5646-8715-DFD404B2B252}"/>
              </a:ext>
            </a:extLst>
          </p:cNvPr>
          <p:cNvSpPr txBox="1"/>
          <p:nvPr/>
        </p:nvSpPr>
        <p:spPr>
          <a:xfrm>
            <a:off x="6299654" y="2008901"/>
            <a:ext cx="1356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AB3611"/>
                </a:solidFill>
              </a:rPr>
              <a:t>втручання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B30C10-F9B8-BCC3-4FF5-606B17F4B749}"/>
              </a:ext>
            </a:extLst>
          </p:cNvPr>
          <p:cNvSpPr txBox="1"/>
          <p:nvPr/>
        </p:nvSpPr>
        <p:spPr>
          <a:xfrm>
            <a:off x="6739066" y="3227556"/>
            <a:ext cx="917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AB3611"/>
                </a:solidFill>
              </a:rPr>
              <a:t>вплив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0DBB87-46F9-C115-E59A-D3F85D3ED2BE}"/>
              </a:ext>
            </a:extLst>
          </p:cNvPr>
          <p:cNvSpPr txBox="1"/>
          <p:nvPr/>
        </p:nvSpPr>
        <p:spPr>
          <a:xfrm>
            <a:off x="6445452" y="4515393"/>
            <a:ext cx="1211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AB3611"/>
                </a:solidFill>
              </a:rPr>
              <a:t>операції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EA6F11-3EE9-3DC5-F1F2-CE7A3FAA2B9D}"/>
              </a:ext>
            </a:extLst>
          </p:cNvPr>
          <p:cNvSpPr txBox="1"/>
          <p:nvPr/>
        </p:nvSpPr>
        <p:spPr>
          <a:xfrm>
            <a:off x="6445451" y="5692039"/>
            <a:ext cx="1211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b="1">
                <a:solidFill>
                  <a:srgbClr val="AB3611"/>
                </a:solidFill>
              </a:rPr>
              <a:t>війна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B21627-CF45-06C6-F202-3B34B889C0D1}"/>
              </a:ext>
            </a:extLst>
          </p:cNvPr>
          <p:cNvSpPr txBox="1"/>
          <p:nvPr/>
        </p:nvSpPr>
        <p:spPr>
          <a:xfrm>
            <a:off x="1151998" y="2531270"/>
            <a:ext cx="1283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AB3611"/>
                </a:solidFill>
              </a:rPr>
              <a:t>державні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38A941-27C7-2507-4002-B5701B3DDC44}"/>
              </a:ext>
            </a:extLst>
          </p:cNvPr>
          <p:cNvSpPr txBox="1"/>
          <p:nvPr/>
        </p:nvSpPr>
        <p:spPr>
          <a:xfrm>
            <a:off x="1171882" y="4884725"/>
            <a:ext cx="1283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AB3611"/>
                </a:solidFill>
              </a:rPr>
              <a:t>Не державні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8B8125D2-BA1C-AB5F-07E1-D93DCDF02FBE}"/>
                  </a:ext>
                </a:extLst>
              </p14:cNvPr>
              <p14:cNvContentPartPr/>
              <p14:nvPr/>
            </p14:nvContentPartPr>
            <p14:xfrm>
              <a:off x="4825589" y="1518517"/>
              <a:ext cx="1723836" cy="5060407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8B8125D2-BA1C-AB5F-07E1-D93DCDF02F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6592" y="1509517"/>
                <a:ext cx="1741470" cy="5078048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" descr="Переглянути вихідне зображення">
            <a:extLst>
              <a:ext uri="{FF2B5EF4-FFF2-40B4-BE49-F238E27FC236}">
                <a16:creationId xmlns:a16="http://schemas.microsoft.com/office/drawing/2014/main" id="{FF30F809-1EE7-C389-2CA8-E5C35CAE6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969" y="4890890"/>
            <a:ext cx="1602298" cy="160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9F16DB-A95E-BF55-AD46-02CE5BA3BB7F}"/>
              </a:ext>
            </a:extLst>
          </p:cNvPr>
          <p:cNvSpPr txBox="1"/>
          <p:nvPr/>
        </p:nvSpPr>
        <p:spPr>
          <a:xfrm>
            <a:off x="10190999" y="2945733"/>
            <a:ext cx="18371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>
                <a:solidFill>
                  <a:srgbClr val="AB3611"/>
                </a:solidFill>
              </a:rPr>
              <a:t>підрив здатності приймати рішення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E01C44-DF67-7FF1-5073-E70A4710CD1F}"/>
              </a:ext>
            </a:extLst>
          </p:cNvPr>
          <p:cNvSpPr txBox="1"/>
          <p:nvPr/>
        </p:nvSpPr>
        <p:spPr>
          <a:xfrm>
            <a:off x="9903844" y="2319443"/>
            <a:ext cx="1602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2400" b="1">
                <a:solidFill>
                  <a:srgbClr val="AB3611"/>
                </a:solidFill>
              </a:rPr>
              <a:t>Мета</a:t>
            </a:r>
            <a:r>
              <a:rPr lang="en-US" sz="2400" b="1">
                <a:solidFill>
                  <a:srgbClr val="AB3611"/>
                </a:solidFill>
              </a:rPr>
              <a:t> !!!</a:t>
            </a:r>
            <a:endParaRPr lang="uk-UA" sz="2400" b="1">
              <a:solidFill>
                <a:srgbClr val="AB361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Рукописні дані 25">
                <a:extLst>
                  <a:ext uri="{FF2B5EF4-FFF2-40B4-BE49-F238E27FC236}">
                    <a16:creationId xmlns:a16="http://schemas.microsoft.com/office/drawing/2014/main" id="{16E39C49-9B14-E27E-2E2B-41ACDA15BF06}"/>
                  </a:ext>
                </a:extLst>
              </p14:cNvPr>
              <p14:cNvContentPartPr/>
              <p14:nvPr/>
            </p14:nvContentPartPr>
            <p14:xfrm>
              <a:off x="9303480" y="1579371"/>
              <a:ext cx="1249488" cy="362020"/>
            </p14:xfrm>
          </p:contentPart>
        </mc:Choice>
        <mc:Fallback xmlns="">
          <p:pic>
            <p:nvPicPr>
              <p:cNvPr id="26" name="Рукописні дані 25">
                <a:extLst>
                  <a:ext uri="{FF2B5EF4-FFF2-40B4-BE49-F238E27FC236}">
                    <a16:creationId xmlns:a16="http://schemas.microsoft.com/office/drawing/2014/main" id="{16E39C49-9B14-E27E-2E2B-41ACDA15BF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89081" y="1564977"/>
                <a:ext cx="1277926" cy="3904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35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3CFA-14A2-4377-881F-08D71914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0" y="125507"/>
            <a:ext cx="8629651" cy="1325563"/>
          </a:xfrm>
        </p:spPr>
        <p:txBody>
          <a:bodyPr>
            <a:normAutofit/>
          </a:bodyPr>
          <a:lstStyle/>
          <a:p>
            <a:pPr algn="ctr"/>
            <a:r>
              <a:rPr lang="uk-UA">
                <a:solidFill>
                  <a:schemeClr val="bg2">
                    <a:lumMod val="25000"/>
                  </a:schemeClr>
                </a:solidFill>
              </a:rPr>
              <a:t>НАЗВА ПРОЄКТУ</a:t>
            </a:r>
            <a:endParaRPr lang="en-US" b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870C17-8BB2-4EA8-A291-90F26D22E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338" y="1346616"/>
            <a:ext cx="10229851" cy="3857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b="1">
                <a:solidFill>
                  <a:srgbClr val="AF0808"/>
                </a:solidFill>
              </a:rPr>
              <a:t>                          WARN</a:t>
            </a:r>
          </a:p>
          <a:p>
            <a:pPr marL="0" indent="0">
              <a:buNone/>
            </a:pPr>
            <a:endParaRPr lang="en-US" sz="5400" b="1">
              <a:solidFill>
                <a:srgbClr val="AF0808"/>
              </a:solidFill>
            </a:endParaRPr>
          </a:p>
          <a:p>
            <a:pPr marL="0" indent="0">
              <a:buNone/>
            </a:pPr>
            <a:r>
              <a:rPr lang="en-US" alt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TO  WARN                                             W</a:t>
            </a:r>
            <a:r>
              <a:rPr lang="en-US" altLang="ru-RU" sz="6000" b="1">
                <a:solidFill>
                  <a:srgbClr val="AF0808"/>
                </a:solidFill>
              </a:rPr>
              <a:t>AR</a:t>
            </a:r>
            <a:r>
              <a:rPr lang="en-US" alt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</a:p>
          <a:p>
            <a:pPr marL="0" indent="0">
              <a:buNone/>
            </a:pPr>
            <a:r>
              <a:rPr lang="uk-UA" altLang="ru-RU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Попереджати</a:t>
            </a:r>
            <a:r>
              <a:rPr lang="en-US" altLang="ru-RU" sz="360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altLang="ru-RU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</a:t>
            </a:r>
            <a:r>
              <a:rPr lang="en-GB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Academic Response</a:t>
            </a:r>
          </a:p>
          <a:p>
            <a:pPr marL="0" indent="0">
              <a:buNone/>
            </a:pPr>
            <a:endParaRPr lang="en-GB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6000" b="1">
                <a:solidFill>
                  <a:srgbClr val="AF0808"/>
                </a:solidFill>
              </a:rPr>
              <a:t>                        WAR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0A43DE-1D64-44FB-B523-76EAC8B4C7F7}"/>
              </a:ext>
            </a:extLst>
          </p:cNvPr>
          <p:cNvSpPr/>
          <p:nvPr/>
        </p:nvSpPr>
        <p:spPr>
          <a:xfrm>
            <a:off x="1308506" y="5108228"/>
            <a:ext cx="1041930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*Cambridge Dictionary</a:t>
            </a: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https://dictionary.cambridge.org/dictionary/english/warn</a:t>
            </a:r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змусити когось усвідомити можливу небезпеку чи проблему, особливо в майбутньому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сповістити когось про можливу небезпеку чи проблему, щоб її можна було уникнути</a:t>
            </a:r>
            <a:endParaRPr kumimoji="0" lang="en-US" altLang="ru-RU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9" name="Рисунок 8" descr="Поднятая ладонь">
            <a:extLst>
              <a:ext uri="{FF2B5EF4-FFF2-40B4-BE49-F238E27FC236}">
                <a16:creationId xmlns:a16="http://schemas.microsoft.com/office/drawing/2014/main" id="{DF4F9666-871F-4904-A0DC-01609988A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01918" y="2170652"/>
            <a:ext cx="914400" cy="914400"/>
          </a:xfrm>
          <a:prstGeom prst="rect">
            <a:avLst/>
          </a:prstGeom>
        </p:spPr>
      </p:pic>
      <p:pic>
        <p:nvPicPr>
          <p:cNvPr id="13" name="Рисунок 12" descr="Аудитория">
            <a:extLst>
              <a:ext uri="{FF2B5EF4-FFF2-40B4-BE49-F238E27FC236}">
                <a16:creationId xmlns:a16="http://schemas.microsoft.com/office/drawing/2014/main" id="{F2F9EEE3-391E-4194-8962-3A948E933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96956" y="2498884"/>
            <a:ext cx="927611" cy="927611"/>
          </a:xfrm>
          <a:prstGeom prst="rect">
            <a:avLst/>
          </a:prstGeom>
        </p:spPr>
      </p:pic>
      <p:pic>
        <p:nvPicPr>
          <p:cNvPr id="15" name="Рисунок 14" descr="Солдат">
            <a:extLst>
              <a:ext uri="{FF2B5EF4-FFF2-40B4-BE49-F238E27FC236}">
                <a16:creationId xmlns:a16="http://schemas.microsoft.com/office/drawing/2014/main" id="{16ABC59A-EFBD-4301-A21A-BAF8DEC9C1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86067" y="3242977"/>
            <a:ext cx="914400" cy="914400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E3755BA-7769-413C-B2EE-48C0A37CBF0E}"/>
              </a:ext>
            </a:extLst>
          </p:cNvPr>
          <p:cNvCxnSpPr/>
          <p:nvPr/>
        </p:nvCxnSpPr>
        <p:spPr>
          <a:xfrm>
            <a:off x="5756853" y="2213094"/>
            <a:ext cx="0" cy="829515"/>
          </a:xfrm>
          <a:prstGeom prst="straightConnector1">
            <a:avLst/>
          </a:prstGeom>
          <a:ln w="920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6F9B362-5542-45F0-8888-DBB59622F880}"/>
              </a:ext>
            </a:extLst>
          </p:cNvPr>
          <p:cNvCxnSpPr>
            <a:cxnSpLocks/>
          </p:cNvCxnSpPr>
          <p:nvPr/>
        </p:nvCxnSpPr>
        <p:spPr>
          <a:xfrm flipH="1">
            <a:off x="4201152" y="2055303"/>
            <a:ext cx="630907" cy="311444"/>
          </a:xfrm>
          <a:prstGeom prst="straightConnector1">
            <a:avLst/>
          </a:prstGeom>
          <a:ln w="920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9C68AA5-602C-4B6A-A205-7CAB6A8DBEA2}"/>
              </a:ext>
            </a:extLst>
          </p:cNvPr>
          <p:cNvCxnSpPr>
            <a:cxnSpLocks/>
          </p:cNvCxnSpPr>
          <p:nvPr/>
        </p:nvCxnSpPr>
        <p:spPr>
          <a:xfrm>
            <a:off x="6681648" y="2055303"/>
            <a:ext cx="750281" cy="461148"/>
          </a:xfrm>
          <a:prstGeom prst="straightConnector1">
            <a:avLst/>
          </a:prstGeom>
          <a:ln w="920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04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18A67-EA97-B3C5-9521-5B07459BA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7">
            <a:extLst>
              <a:ext uri="{FF2B5EF4-FFF2-40B4-BE49-F238E27FC236}">
                <a16:creationId xmlns:a16="http://schemas.microsoft.com/office/drawing/2014/main" id="{8F33328A-6E36-2004-4F0C-3CBB5BFB9A7B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F7036D-AB33-BD16-8CD7-3A85A9020B94}"/>
              </a:ext>
            </a:extLst>
          </p:cNvPr>
          <p:cNvSpPr txBox="1"/>
          <p:nvPr/>
        </p:nvSpPr>
        <p:spPr>
          <a:xfrm>
            <a:off x="251835" y="1192188"/>
            <a:ext cx="116883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>
                <a:solidFill>
                  <a:srgbClr val="AB36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підрив здатності громадян приймати рішення</a:t>
            </a:r>
          </a:p>
          <a:p>
            <a:pPr algn="ctr"/>
            <a:r>
              <a:rPr lang="uk-UA" sz="2800" b="1">
                <a:solidFill>
                  <a:srgbClr val="AB36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 виклик суто для демократичних систем</a:t>
            </a:r>
          </a:p>
        </p:txBody>
      </p:sp>
      <p:pic>
        <p:nvPicPr>
          <p:cNvPr id="4" name="Picture 2" descr="&quot;El sistema no lo permite&quot;. La importancia de la ética en la ...">
            <a:extLst>
              <a:ext uri="{FF2B5EF4-FFF2-40B4-BE49-F238E27FC236}">
                <a16:creationId xmlns:a16="http://schemas.microsoft.com/office/drawing/2014/main" id="{0181D39F-EBD4-D631-44A2-20D8EDAF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1" y="2035999"/>
            <a:ext cx="7427228" cy="39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2DFAD-7B8F-E688-AC71-13E3545D0C67}"/>
              </a:ext>
            </a:extLst>
          </p:cNvPr>
          <p:cNvSpPr txBox="1"/>
          <p:nvPr/>
        </p:nvSpPr>
        <p:spPr>
          <a:xfrm>
            <a:off x="349231" y="4100713"/>
            <a:ext cx="42647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>
                <a:solidFill>
                  <a:srgbClr val="555555"/>
                </a:solidFill>
                <a:latin typeface="Calibri" panose="020F0502020204030204"/>
              </a:rPr>
              <a:t>Когнітивний злам</a:t>
            </a:r>
          </a:p>
          <a:p>
            <a:r>
              <a:rPr lang="uk-UA" sz="200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злам системи цінностей та </a:t>
            </a:r>
          </a:p>
          <a:p>
            <a:r>
              <a:rPr lang="uk-UA" sz="200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механізму прийняття рішень:</a:t>
            </a:r>
          </a:p>
          <a:p>
            <a:endParaRPr lang="uk-UA" sz="2000">
              <a:solidFill>
                <a:srgbClr val="55555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200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маніпуляції, залякування, дезінформація, дезорієнтація,втома, розачарування, деморалізація…</a:t>
            </a:r>
            <a:endParaRPr lang="uk-UA" sz="2000">
              <a:solidFill>
                <a:srgbClr val="55555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602DCD-3276-4A4E-0F67-2EDE225017BD}"/>
              </a:ext>
            </a:extLst>
          </p:cNvPr>
          <p:cNvSpPr txBox="1"/>
          <p:nvPr/>
        </p:nvSpPr>
        <p:spPr>
          <a:xfrm>
            <a:off x="8152889" y="2241344"/>
            <a:ext cx="377815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>
                <a:solidFill>
                  <a:srgbClr val="555555"/>
                </a:solidFill>
                <a:latin typeface="Calibri" panose="020F0502020204030204"/>
              </a:rPr>
              <a:t>Або передати прийняття рішень компетентним органам: </a:t>
            </a:r>
          </a:p>
          <a:p>
            <a:r>
              <a:rPr lang="uk-UA" sz="2400" b="1">
                <a:solidFill>
                  <a:srgbClr val="555555"/>
                </a:solidFill>
                <a:latin typeface="Calibri" panose="020F0502020204030204"/>
              </a:rPr>
              <a:t>заборонити, змусити…</a:t>
            </a:r>
          </a:p>
          <a:p>
            <a:r>
              <a:rPr lang="uk-UA" sz="200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(тобто своїми руками згорнути демократію)</a:t>
            </a:r>
            <a:endParaRPr lang="uk-UA" sz="2000">
              <a:solidFill>
                <a:srgbClr val="55555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0FEB75-27D9-5EF2-4185-B525F7255B11}"/>
              </a:ext>
            </a:extLst>
          </p:cNvPr>
          <p:cNvSpPr txBox="1"/>
          <p:nvPr/>
        </p:nvSpPr>
        <p:spPr>
          <a:xfrm>
            <a:off x="8162014" y="4757871"/>
            <a:ext cx="37781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>
                <a:solidFill>
                  <a:srgbClr val="555555"/>
                </a:solidFill>
                <a:latin typeface="Calibri" panose="020F0502020204030204"/>
              </a:rPr>
              <a:t>Або дозволити суспільству приймати шкідливі рішення </a:t>
            </a:r>
          </a:p>
          <a:p>
            <a:r>
              <a:rPr lang="uk-UA" sz="2000">
                <a:solidFill>
                  <a:srgbClr val="55555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(тобто через хибні ріщення руйнувати своє середовище)</a:t>
            </a:r>
            <a:endParaRPr lang="uk-UA" sz="2000">
              <a:solidFill>
                <a:srgbClr val="55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83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C619B4-947B-5973-CEA5-5D41E839BB67}"/>
              </a:ext>
            </a:extLst>
          </p:cNvPr>
          <p:cNvSpPr txBox="1"/>
          <p:nvPr/>
        </p:nvSpPr>
        <p:spPr>
          <a:xfrm>
            <a:off x="497589" y="2978799"/>
            <a:ext cx="4451916" cy="237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максимально широкий </a:t>
            </a:r>
            <a:r>
              <a:rPr lang="uk-UA" sz="28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спектр методів </a:t>
            </a:r>
            <a:r>
              <a:rPr lang="uk-UA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uk-UA" sz="28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інструменти сили </a:t>
            </a:r>
            <a:r>
              <a:rPr lang="en-US" sz="28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MPECI</a:t>
            </a:r>
            <a:r>
              <a:rPr lang="uk-UA" sz="28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-спектру</a:t>
            </a:r>
            <a:r>
              <a:rPr lang="uk-UA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які поєднуються у незвичні комбінації</a:t>
            </a:r>
            <a:endParaRPr lang="uk-UA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AA903-11DE-1F48-9C4B-DB61AF959FF4}"/>
              </a:ext>
            </a:extLst>
          </p:cNvPr>
          <p:cNvSpPr txBox="1"/>
          <p:nvPr/>
        </p:nvSpPr>
        <p:spPr>
          <a:xfrm>
            <a:off x="349231" y="1211068"/>
            <a:ext cx="116134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Міждисциплінарність гібридних загроз </a:t>
            </a:r>
            <a:endParaRPr lang="uk-UA" sz="4400">
              <a:solidFill>
                <a:srgbClr val="AB361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0D0504-C329-BDD5-5897-88F8CD0D6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37" t="19882" r="51641" b="46991"/>
          <a:stretch/>
        </p:blipFill>
        <p:spPr bwMode="auto">
          <a:xfrm>
            <a:off x="5361968" y="2328848"/>
            <a:ext cx="6332443" cy="3930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бъект 17">
            <a:extLst>
              <a:ext uri="{FF2B5EF4-FFF2-40B4-BE49-F238E27FC236}">
                <a16:creationId xmlns:a16="http://schemas.microsoft.com/office/drawing/2014/main" id="{C0CD4002-A16E-81F5-69BB-E2B08A359F5B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43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0D0504-C329-BDD5-5897-88F8CD0D6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38" t="19882" r="6259" b="46991"/>
          <a:stretch/>
        </p:blipFill>
        <p:spPr bwMode="auto">
          <a:xfrm>
            <a:off x="4983061" y="2218427"/>
            <a:ext cx="6774922" cy="4235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2C27A3-1FB1-694B-2C99-B371D7F31124}"/>
              </a:ext>
            </a:extLst>
          </p:cNvPr>
          <p:cNvSpPr txBox="1"/>
          <p:nvPr/>
        </p:nvSpPr>
        <p:spPr>
          <a:xfrm>
            <a:off x="231785" y="2948269"/>
            <a:ext cx="44660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спрямовані на такі </a:t>
            </a:r>
            <a:r>
              <a:rPr lang="uk-UA" sz="28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вразливості</a:t>
            </a:r>
            <a:r>
              <a:rPr lang="uk-UA" sz="2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про які раніше не замислювались </a:t>
            </a:r>
          </a:p>
          <a:p>
            <a:r>
              <a:rPr lang="uk-UA" sz="2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uk-UA" sz="28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PMESII-спектр доменів </a:t>
            </a:r>
            <a:r>
              <a:rPr lang="uk-UA" sz="2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uk-UA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AF8A0-15E4-9BCA-8D84-03B00009C626}"/>
              </a:ext>
            </a:extLst>
          </p:cNvPr>
          <p:cNvSpPr txBox="1"/>
          <p:nvPr/>
        </p:nvSpPr>
        <p:spPr>
          <a:xfrm>
            <a:off x="349231" y="1211068"/>
            <a:ext cx="116134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Міждисциплінарність гібридних загроз </a:t>
            </a:r>
            <a:endParaRPr lang="uk-UA" sz="4400">
              <a:solidFill>
                <a:srgbClr val="AB3611"/>
              </a:solidFill>
            </a:endParaRPr>
          </a:p>
        </p:txBody>
      </p:sp>
      <p:sp>
        <p:nvSpPr>
          <p:cNvPr id="5" name="Объект 17">
            <a:extLst>
              <a:ext uri="{FF2B5EF4-FFF2-40B4-BE49-F238E27FC236}">
                <a16:creationId xmlns:a16="http://schemas.microsoft.com/office/drawing/2014/main" id="{8E4A1FED-BA31-F3DB-A0AC-DE32A0012A75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33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DEC081-3E19-4C92-5BE3-4A27B3025433}"/>
              </a:ext>
            </a:extLst>
          </p:cNvPr>
          <p:cNvSpPr txBox="1"/>
          <p:nvPr/>
        </p:nvSpPr>
        <p:spPr>
          <a:xfrm>
            <a:off x="2021746" y="1278707"/>
            <a:ext cx="8797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Концептуальна модель гібридних загроз</a:t>
            </a:r>
            <a:endParaRPr lang="uk-UA" sz="3600" b="1">
              <a:solidFill>
                <a:srgbClr val="AB3611"/>
              </a:solidFill>
            </a:endParaRPr>
          </a:p>
        </p:txBody>
      </p:sp>
      <p:pic>
        <p:nvPicPr>
          <p:cNvPr id="8" name="Рисунок 7" descr="Зображення, що містить текст, електроніка&#10;&#10;Автоматично згенерований опис">
            <a:extLst>
              <a:ext uri="{FF2B5EF4-FFF2-40B4-BE49-F238E27FC236}">
                <a16:creationId xmlns:a16="http://schemas.microsoft.com/office/drawing/2014/main" id="{08964A2C-CCE0-FC5D-123F-EAC9DA8AF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9" y="2031491"/>
            <a:ext cx="4620662" cy="45979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D7F39-5D93-DBCF-B1F6-7C66DDAC2F98}"/>
              </a:ext>
            </a:extLst>
          </p:cNvPr>
          <p:cNvSpPr txBox="1"/>
          <p:nvPr/>
        </p:nvSpPr>
        <p:spPr>
          <a:xfrm>
            <a:off x="5614333" y="2253196"/>
            <a:ext cx="609460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>
                <a:solidFill>
                  <a:srgbClr val="AB3611"/>
                </a:solidFill>
                <a:latin typeface="Calibri" panose="020F0502020204030204" pitchFamily="34" charset="0"/>
              </a:rPr>
              <a:t>Критичні функції </a:t>
            </a:r>
            <a:endParaRPr lang="uk-UA" sz="2000" b="1">
              <a:solidFill>
                <a:srgbClr val="AB3611"/>
              </a:solidFill>
              <a:latin typeface="Calibri" panose="020F0502020204030204" pitchFamily="34" charset="0"/>
            </a:endParaRPr>
          </a:p>
          <a:p>
            <a:r>
              <a:rPr lang="uk-UA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види діяльності або операції, які у разі їх припинення можуть призвести до порушення роботи служб, від яких залежить </a:t>
            </a:r>
            <a:r>
              <a:rPr lang="uk-UA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функціонування всієї системи </a:t>
            </a:r>
            <a:r>
              <a:rPr lang="uk-UA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(держави, суспільства або їх складових)</a:t>
            </a:r>
            <a:endParaRPr lang="uk-UA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545CC4-D79A-9636-4D28-108EC1F9F600}"/>
              </a:ext>
            </a:extLst>
          </p:cNvPr>
          <p:cNvSpPr txBox="1"/>
          <p:nvPr/>
        </p:nvSpPr>
        <p:spPr>
          <a:xfrm>
            <a:off x="5614333" y="4614181"/>
            <a:ext cx="6094602" cy="1812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600" b="1">
                <a:solidFill>
                  <a:srgbClr val="AB3611"/>
                </a:solidFill>
                <a:latin typeface="Calibri" panose="020F0502020204030204" pitchFamily="34" charset="0"/>
              </a:rPr>
              <a:t>Вразливості</a:t>
            </a:r>
            <a:r>
              <a:rPr lang="uk-UA" sz="2000">
                <a:latin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000" b="1">
                <a:latin typeface="Calibri" panose="020F0502020204030204" pitchFamily="34" charset="0"/>
              </a:rPr>
              <a:t>персонал, діяльність, ресурси чи процеси </a:t>
            </a:r>
            <a:r>
              <a:rPr lang="uk-UA" sz="2000">
                <a:latin typeface="Calibri" panose="020F0502020204030204" pitchFamily="34" charset="0"/>
              </a:rPr>
              <a:t>всередині потенційної цілі (жертви), які можуть бути використані або створені потенційним супротивником</a:t>
            </a:r>
          </a:p>
        </p:txBody>
      </p:sp>
      <p:sp>
        <p:nvSpPr>
          <p:cNvPr id="6" name="Объект 17">
            <a:extLst>
              <a:ext uri="{FF2B5EF4-FFF2-40B4-BE49-F238E27FC236}">
                <a16:creationId xmlns:a16="http://schemas.microsoft.com/office/drawing/2014/main" id="{9EF432CF-FCEB-6634-BDC0-ED3851D2686E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21208" y="1070216"/>
            <a:ext cx="10951924" cy="1106056"/>
          </a:xfrm>
        </p:spPr>
        <p:txBody>
          <a:bodyPr rtlCol="0">
            <a:normAutofit fontScale="90000"/>
          </a:bodyPr>
          <a:lstStyle/>
          <a:p>
            <a:r>
              <a:rPr lang="uk-UA" b="1"/>
              <a:t>Висновок: </a:t>
            </a:r>
            <a:br>
              <a:rPr lang="uk-UA" b="1"/>
            </a:br>
            <a:r>
              <a:rPr lang="uk-UA" b="1"/>
              <a:t>Гібридна війна розширює поле бою на невійськові домени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0851CF-FFA5-A728-6EEB-038285619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139" y="2952927"/>
            <a:ext cx="7895593" cy="30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4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13ED48-158D-70C4-1AF8-AE5CD122D83E}"/>
              </a:ext>
            </a:extLst>
          </p:cNvPr>
          <p:cNvSpPr txBox="1"/>
          <p:nvPr/>
        </p:nvSpPr>
        <p:spPr>
          <a:xfrm>
            <a:off x="385894" y="3283112"/>
            <a:ext cx="115684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600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Далі буде…</a:t>
            </a:r>
            <a:endParaRPr lang="uk-UA" sz="6600">
              <a:solidFill>
                <a:srgbClr val="AB36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10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A3B2F0A-A876-9E11-E56A-66C09983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079" y="980296"/>
            <a:ext cx="6449771" cy="1138259"/>
          </a:xfrm>
        </p:spPr>
        <p:txBody>
          <a:bodyPr>
            <a:normAutofit fontScale="90000"/>
          </a:bodyPr>
          <a:lstStyle/>
          <a:p>
            <a:r>
              <a:rPr lang="uk-UA">
                <a:solidFill>
                  <a:srgbClr val="555555"/>
                </a:solidFill>
              </a:rPr>
              <a:t>Академічна протидія гібридним загрозам</a:t>
            </a:r>
            <a:endParaRPr lang="en-GB" dirty="0">
              <a:solidFill>
                <a:srgbClr val="555555"/>
              </a:solidFill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F9CEF0F-6B28-37D8-DDBF-73FFB47E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5924" y="5831851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  <p:pic>
        <p:nvPicPr>
          <p:cNvPr id="10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DBAA1668-459A-7249-71ED-B30B4C7406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 b="10468"/>
          <a:stretch/>
        </p:blipFill>
        <p:spPr>
          <a:xfrm>
            <a:off x="3812596" y="2532782"/>
            <a:ext cx="6532739" cy="695724"/>
          </a:xfrm>
          <a:prstGeom prst="rect">
            <a:avLst/>
          </a:prstGeom>
        </p:spPr>
      </p:pic>
      <p:pic>
        <p:nvPicPr>
          <p:cNvPr id="11" name="Content Placeholder 44" descr="Logo&#10;&#10;Description automatically generated">
            <a:extLst>
              <a:ext uri="{FF2B5EF4-FFF2-40B4-BE49-F238E27FC236}">
                <a16:creationId xmlns:a16="http://schemas.microsoft.com/office/drawing/2014/main" id="{BB512995-6309-D9BC-56A0-16242A2B6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/>
          <a:stretch/>
        </p:blipFill>
        <p:spPr>
          <a:xfrm>
            <a:off x="0" y="1"/>
            <a:ext cx="3730177" cy="1776777"/>
          </a:xfrm>
        </p:spPr>
      </p:pic>
      <p:pic>
        <p:nvPicPr>
          <p:cNvPr id="12" name="Picture 53" descr="Text&#10;&#10;Description automatically generated with medium confidence">
            <a:extLst>
              <a:ext uri="{FF2B5EF4-FFF2-40B4-BE49-F238E27FC236}">
                <a16:creationId xmlns:a16="http://schemas.microsoft.com/office/drawing/2014/main" id="{ACC00D67-42D6-641F-9932-1D446C1E1C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40"/>
          <a:stretch/>
        </p:blipFill>
        <p:spPr>
          <a:xfrm>
            <a:off x="17626" y="1776778"/>
            <a:ext cx="3589640" cy="5075818"/>
          </a:xfrm>
          <a:prstGeom prst="rect">
            <a:avLst/>
          </a:prstGeom>
        </p:spPr>
      </p:pic>
      <p:sp>
        <p:nvSpPr>
          <p:cNvPr id="13" name="Объект 4">
            <a:extLst>
              <a:ext uri="{FF2B5EF4-FFF2-40B4-BE49-F238E27FC236}">
                <a16:creationId xmlns:a16="http://schemas.microsoft.com/office/drawing/2014/main" id="{62FBBBA1-B4BA-CB3E-AD89-53B5E9C9ECBF}"/>
              </a:ext>
            </a:extLst>
          </p:cNvPr>
          <p:cNvSpPr txBox="1">
            <a:spLocks/>
          </p:cNvSpPr>
          <p:nvPr/>
        </p:nvSpPr>
        <p:spPr>
          <a:xfrm>
            <a:off x="3895564" y="3429000"/>
            <a:ext cx="7890968" cy="2183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b="1">
                <a:solidFill>
                  <a:srgbClr val="555555"/>
                </a:solidFill>
              </a:rPr>
              <a:t>Мета: </a:t>
            </a:r>
            <a:r>
              <a:rPr lang="uk-UA">
                <a:solidFill>
                  <a:srgbClr val="555555"/>
                </a:solidFill>
              </a:rPr>
              <a:t>підвищити національну стійкість шляхом підтримки загальносуспільного підходу до забезпечення безпеки та інформування українського суспільства про гібридні загрози.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000" b="1">
                <a:solidFill>
                  <a:srgbClr val="555555"/>
                </a:solidFill>
              </a:rPr>
              <a:t>Цільові групи: </a:t>
            </a:r>
            <a:r>
              <a:rPr lang="uk-UA" sz="2000">
                <a:solidFill>
                  <a:srgbClr val="555555"/>
                </a:solidFill>
              </a:rPr>
              <a:t>студенти, університети, викладачі, компанії та організації, суспільство в цілому</a:t>
            </a:r>
          </a:p>
          <a:p>
            <a:pPr algn="just">
              <a:spcAft>
                <a:spcPts val="0"/>
              </a:spcAft>
            </a:pPr>
            <a:r>
              <a:rPr lang="uk-UA" sz="2000" b="1">
                <a:solidFill>
                  <a:srgbClr val="555555"/>
                </a:solidFill>
              </a:rPr>
              <a:t>Тривалість проекту: </a:t>
            </a:r>
            <a:r>
              <a:rPr lang="uk-UA" sz="2000">
                <a:solidFill>
                  <a:srgbClr val="555555"/>
                </a:solidFill>
              </a:rPr>
              <a:t>з 15 листопада 2019 по 14 листопада 2024</a:t>
            </a:r>
            <a:endParaRPr lang="en-US" sz="2000" dirty="0">
              <a:solidFill>
                <a:srgbClr val="55555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E9C7D-243E-28A5-6CDB-7EEA6B34FC10}"/>
              </a:ext>
            </a:extLst>
          </p:cNvPr>
          <p:cNvSpPr txBox="1"/>
          <p:nvPr/>
        </p:nvSpPr>
        <p:spPr>
          <a:xfrm>
            <a:off x="3895564" y="410470"/>
            <a:ext cx="5874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555555"/>
                </a:solidFill>
              </a:rPr>
              <a:t>Erasmus</a:t>
            </a:r>
            <a:r>
              <a:rPr lang="ru-RU" sz="1800" dirty="0">
                <a:solidFill>
                  <a:srgbClr val="555555"/>
                </a:solidFill>
              </a:rPr>
              <a:t>+ </a:t>
            </a:r>
            <a:r>
              <a:rPr lang="ru-RU" sz="1800">
                <a:solidFill>
                  <a:srgbClr val="555555"/>
                </a:solidFill>
              </a:rPr>
              <a:t>КА2</a:t>
            </a:r>
            <a:r>
              <a:rPr lang="de-DE" sz="1800">
                <a:solidFill>
                  <a:srgbClr val="555555"/>
                </a:solidFill>
              </a:rPr>
              <a:t> </a:t>
            </a:r>
            <a:r>
              <a:rPr lang="en-GB" sz="1800">
                <a:solidFill>
                  <a:srgbClr val="555555"/>
                </a:solidFill>
              </a:rPr>
              <a:t>CBHE</a:t>
            </a:r>
            <a:r>
              <a:rPr lang="uk-UA" sz="1800">
                <a:solidFill>
                  <a:srgbClr val="555555"/>
                </a:solidFill>
              </a:rPr>
              <a:t> (Розвиток потенціалу вищої освіти)</a:t>
            </a:r>
            <a:endParaRPr lang="en-US" altLang="ru-RU" sz="1800" dirty="0">
              <a:solidFill>
                <a:srgbClr val="55555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23CA3-3DE7-28BD-93AF-4F6825469708}"/>
              </a:ext>
            </a:extLst>
          </p:cNvPr>
          <p:cNvSpPr txBox="1"/>
          <p:nvPr/>
        </p:nvSpPr>
        <p:spPr>
          <a:xfrm>
            <a:off x="3895564" y="2118555"/>
            <a:ext cx="2701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>
                <a:solidFill>
                  <a:srgbClr val="C00000"/>
                </a:solidFill>
              </a:rPr>
              <a:t>https://warn-erasmus.eu</a:t>
            </a:r>
          </a:p>
        </p:txBody>
      </p:sp>
    </p:spTree>
    <p:extLst>
      <p:ext uri="{BB962C8B-B14F-4D97-AF65-F5344CB8AC3E}">
        <p14:creationId xmlns:p14="http://schemas.microsoft.com/office/powerpoint/2010/main" val="290497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3CFA-14A2-4377-881F-08D71914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alt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ПЕРЕДУМОВИ</a:t>
            </a:r>
            <a:endParaRPr lang="ru-RU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BFCE72-43FB-432D-8FE4-C518C146E3EE}"/>
              </a:ext>
            </a:extLst>
          </p:cNvPr>
          <p:cNvSpPr/>
          <p:nvPr/>
        </p:nvSpPr>
        <p:spPr>
          <a:xfrm>
            <a:off x="1079104" y="1745568"/>
            <a:ext cx="10489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Безпековий сектор не має достатніх можливостей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та ресурсів для самостійної протидії складним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гібридним загрозам. Він має </a:t>
            </a:r>
            <a:r>
              <a:rPr kumimoji="0" lang="uk-UA" sz="2400" b="1" i="0" u="none" strike="noStrike" kern="1200" cap="none" spc="0" normalizeH="0" baseline="0" noProof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спиратись на обізнаність </a:t>
            </a:r>
            <a:r>
              <a:rPr kumimoji="0" lang="uk-UA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суспільства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336E64-6C7A-4EA0-B9DB-842458B49427}"/>
              </a:ext>
            </a:extLst>
          </p:cNvPr>
          <p:cNvSpPr/>
          <p:nvPr/>
        </p:nvSpPr>
        <p:spPr>
          <a:xfrm>
            <a:off x="2612178" y="3256505"/>
            <a:ext cx="88835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"підвищення </a:t>
            </a:r>
            <a:r>
              <a:rPr kumimoji="0" lang="uk-UA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обізнаності громадськості </a:t>
            </a:r>
            <a:r>
              <a:rPr kumimoji="0" lang="uk-UA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про гібридні загрози є основними факторами розвитку соціальної стійкості“</a:t>
            </a:r>
            <a:endParaRPr lang="uk-UA" sz="240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Aharoni" panose="02010803020104030203" pitchFamily="2" charset="-79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(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haroni" panose="02010803020104030203" pitchFamily="2" charset="-79"/>
              </a:rPr>
              <a:t>Joint Framework On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Countering Hybrid </a:t>
            </a:r>
            <a:r>
              <a:rPr kumimoji="0" lang="uk-UA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Threats, </a:t>
            </a:r>
            <a:r>
              <a:rPr lang="en-US" sz="2000" b="1">
                <a:solidFill>
                  <a:srgbClr val="A80000"/>
                </a:solidFill>
                <a:latin typeface="Calibri" panose="020F0502020204030204"/>
                <a:cs typeface="Aharoni" panose="02010803020104030203" pitchFamily="2" charset="-79"/>
              </a:rPr>
              <a:t>European Council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, </a:t>
            </a:r>
            <a:r>
              <a:rPr lang="en-US" sz="2000" b="1">
                <a:solidFill>
                  <a:srgbClr val="A80000"/>
                </a:solidFill>
                <a:latin typeface="Calibri" panose="020F0502020204030204"/>
                <a:cs typeface="Aharoni" panose="02010803020104030203" pitchFamily="2" charset="-79"/>
              </a:rPr>
              <a:t>European Commission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, </a:t>
            </a:r>
            <a:r>
              <a:rPr lang="en-US" sz="2000" b="1">
                <a:solidFill>
                  <a:srgbClr val="A80000"/>
                </a:solidFill>
                <a:latin typeface="Calibri" panose="020F0502020204030204"/>
                <a:cs typeface="Aharoni" panose="02010803020104030203" pitchFamily="2" charset="-79"/>
              </a:rPr>
              <a:t>NATO, 2016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)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14F6DB-B584-4BBD-8B31-7DF5BDFE87F1}"/>
              </a:ext>
            </a:extLst>
          </p:cNvPr>
          <p:cNvSpPr/>
          <p:nvPr/>
        </p:nvSpPr>
        <p:spPr>
          <a:xfrm>
            <a:off x="1079104" y="5074332"/>
            <a:ext cx="85095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…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у запобіганні гібридним загрозам "важливість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освіченої громадськості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не мож</a:t>
            </a:r>
            <a:r>
              <a:rPr kumimoji="0" lang="uk-UA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ливо переоцінити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“ </a:t>
            </a:r>
            <a:endParaRPr kumimoji="0" lang="uk-UA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(</a:t>
            </a:r>
            <a:r>
              <a:rPr lang="en-US" sz="2000" b="1">
                <a:solidFill>
                  <a:srgbClr val="A80000"/>
                </a:solidFill>
                <a:latin typeface="Calibri" panose="020F0502020204030204"/>
                <a:cs typeface="Aharoni" panose="02010803020104030203" pitchFamily="2" charset="-79"/>
              </a:rPr>
              <a:t>NATO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haroni" panose="02010803020104030203" pitchFamily="2" charset="-79"/>
              </a:rPr>
              <a:t> Review: Cooperating to counter hybrid threats, </a:t>
            </a:r>
            <a:r>
              <a:rPr lang="uk-UA" sz="20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haroni" panose="02010803020104030203" pitchFamily="2" charset="-79"/>
              </a:rPr>
              <a:t> 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haroni" panose="02010803020104030203" pitchFamily="2" charset="-79"/>
              </a:rPr>
              <a:t>Nov. </a:t>
            </a:r>
            <a:r>
              <a:rPr lang="en-US" sz="2000" b="1">
                <a:solidFill>
                  <a:srgbClr val="A80000"/>
                </a:solidFill>
                <a:latin typeface="Calibri" panose="020F0502020204030204"/>
                <a:cs typeface="Aharoni" panose="02010803020104030203" pitchFamily="2" charset="-79"/>
              </a:rPr>
              <a:t>2018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haroni" panose="02010803020104030203" pitchFamily="2" charset="-79"/>
              </a:rPr>
              <a:t>)</a:t>
            </a:r>
            <a:endParaRPr lang="en-GB" sz="200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714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3CFA-14A2-4377-881F-08D71914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839" y="153125"/>
            <a:ext cx="8629651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alt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r>
              <a:rPr lang="en-US" alt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WARN </a:t>
            </a:r>
            <a:r>
              <a:rPr lang="uk-UA" alt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ПРОПОНУЄ</a:t>
            </a:r>
            <a:endParaRPr lang="ru-RU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35AEF9-CDB3-46CE-83E2-A508BC686B58}"/>
              </a:ext>
            </a:extLst>
          </p:cNvPr>
          <p:cNvSpPr/>
          <p:nvPr/>
        </p:nvSpPr>
        <p:spPr>
          <a:xfrm>
            <a:off x="1129482" y="2472843"/>
            <a:ext cx="103520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з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апровадити</a:t>
            </a:r>
            <a:r>
              <a:rPr kumimoji="0" lang="uk-UA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AF0808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пр</a:t>
            </a:r>
            <a:r>
              <a:rPr kumimoji="0" lang="uk-UA" sz="3200" b="1" i="0" u="none" strike="noStrike" kern="1200" cap="none" spc="0" normalizeH="0" baseline="0" noProof="0">
                <a:ln>
                  <a:noFill/>
                </a:ln>
                <a:solidFill>
                  <a:srgbClr val="AF0808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евентивне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AF0808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навчання та </a:t>
            </a:r>
            <a:r>
              <a:rPr kumimoji="0" lang="uk-UA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підготовку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  <a:r>
              <a:rPr kumimoji="0" lang="uk-UA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громадян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як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агентів</a:t>
            </a:r>
            <a:r>
              <a:rPr kumimoji="0" lang="uk-UA" sz="3200" b="1" i="0" u="none" strike="noStrike" kern="1200" cap="none" spc="0" normalizeH="0" baseline="0" noProof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захисту</a:t>
            </a:r>
            <a:r>
              <a:rPr kumimoji="0" lang="uk-UA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,</a:t>
            </a:r>
            <a:r>
              <a:rPr kumimoji="0" lang="uk-UA" sz="3200" b="1" i="0" u="none" strike="noStrike" kern="1200" cap="none" spc="0" normalizeH="0" baseline="0" noProof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 </a:t>
            </a:r>
            <a:r>
              <a:rPr lang="uk-UA" sz="3200" b="1">
                <a:solidFill>
                  <a:srgbClr val="A80000"/>
                </a:solidFill>
                <a:latin typeface="Calibri" panose="020F0502020204030204"/>
                <a:cs typeface="Aharoni" panose="02010803020104030203" pitchFamily="2" charset="-79"/>
              </a:rPr>
              <a:t>агентів стійкості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для загальнонаціонального </a:t>
            </a:r>
            <a:r>
              <a:rPr kumimoji="0" lang="uk-UA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по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ширення знань та навичок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цивільної оборони 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проти гібридних загроз.</a:t>
            </a:r>
          </a:p>
        </p:txBody>
      </p:sp>
    </p:spTree>
    <p:extLst>
      <p:ext uri="{BB962C8B-B14F-4D97-AF65-F5344CB8AC3E}">
        <p14:creationId xmlns:p14="http://schemas.microsoft.com/office/powerpoint/2010/main" val="93125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7">
            <a:extLst>
              <a:ext uri="{FF2B5EF4-FFF2-40B4-BE49-F238E27FC236}">
                <a16:creationId xmlns:a16="http://schemas.microsoft.com/office/drawing/2014/main" id="{E68364AC-C389-44F4-8AC8-EE60457E695C}"/>
              </a:ext>
            </a:extLst>
          </p:cNvPr>
          <p:cNvSpPr txBox="1">
            <a:spLocks/>
          </p:cNvSpPr>
          <p:nvPr/>
        </p:nvSpPr>
        <p:spPr>
          <a:xfrm>
            <a:off x="2370021" y="2061156"/>
            <a:ext cx="9009678" cy="3010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uk-UA" sz="5400" dirty="0">
                <a:solidFill>
                  <a:schemeClr val="bg2">
                    <a:lumMod val="50000"/>
                  </a:schemeClr>
                </a:solidFill>
                <a:latin typeface="e-Ukraine"/>
              </a:rPr>
              <a:t>Гібридні загрози: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5400" dirty="0">
                <a:solidFill>
                  <a:schemeClr val="bg2">
                    <a:lumMod val="50000"/>
                  </a:schemeClr>
                </a:solidFill>
                <a:latin typeface="e-Ukraine"/>
              </a:rPr>
              <a:t>нова реальність,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5400" dirty="0">
                <a:solidFill>
                  <a:schemeClr val="bg2">
                    <a:lumMod val="50000"/>
                  </a:schemeClr>
                </a:solidFill>
                <a:latin typeface="e-Ukraine"/>
              </a:rPr>
              <a:t>де небезпеки немає 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e-Ukraine"/>
            </a:endParaRPr>
          </a:p>
        </p:txBody>
      </p:sp>
      <p:grpSp>
        <p:nvGrpSpPr>
          <p:cNvPr id="20" name="Группа 19" descr="Маленький круг с цифрой 1, обозначающий действие 1">
            <a:extLst>
              <a:ext uri="{FF2B5EF4-FFF2-40B4-BE49-F238E27FC236}">
                <a16:creationId xmlns:a16="http://schemas.microsoft.com/office/drawing/2014/main" id="{01004066-64D3-4F7C-BEBF-F15677E30623}"/>
              </a:ext>
            </a:extLst>
          </p:cNvPr>
          <p:cNvGrpSpPr/>
          <p:nvPr/>
        </p:nvGrpSpPr>
        <p:grpSpPr bwMode="blackWhite">
          <a:xfrm>
            <a:off x="812301" y="2538663"/>
            <a:ext cx="1918867" cy="1496470"/>
            <a:chOff x="6953426" y="711274"/>
            <a:chExt cx="558179" cy="409838"/>
          </a:xfrm>
        </p:grpSpPr>
        <p:sp>
          <p:nvSpPr>
            <p:cNvPr id="21" name="Овал 20" descr="Маленький круг">
              <a:extLst>
                <a:ext uri="{FF2B5EF4-FFF2-40B4-BE49-F238E27FC236}">
                  <a16:creationId xmlns:a16="http://schemas.microsoft.com/office/drawing/2014/main" id="{F9D4EEC5-2E3A-444A-908F-FB4E519FC8F9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7200">
                <a:latin typeface="e-Ukraine"/>
              </a:endParaRPr>
            </a:p>
          </p:txBody>
        </p:sp>
        <p:sp>
          <p:nvSpPr>
            <p:cNvPr id="22" name="Текстовое поле 19" descr="Цифра 1">
              <a:extLst>
                <a:ext uri="{FF2B5EF4-FFF2-40B4-BE49-F238E27FC236}">
                  <a16:creationId xmlns:a16="http://schemas.microsoft.com/office/drawing/2014/main" id="{EE687968-BA62-41BC-9686-806116A985DE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28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7200" dirty="0">
                  <a:solidFill>
                    <a:schemeClr val="bg1"/>
                  </a:solidFill>
                  <a:latin typeface="e-Ukraine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7E24E65-8BC7-747A-07A5-F1CD8FBD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228600"/>
            <a:ext cx="11339616" cy="859536"/>
          </a:xfrm>
        </p:spPr>
        <p:txBody>
          <a:bodyPr rtlCol="0" anchor="ctr" anchorCtr="0">
            <a:normAutofit/>
          </a:bodyPr>
          <a:lstStyle/>
          <a:p>
            <a:pPr algn="ctr">
              <a:lnSpc>
                <a:spcPct val="107000"/>
              </a:lnSpc>
            </a:pPr>
            <a:r>
              <a:rPr lang="uk-UA" sz="3600" b="1" dirty="0" smtClean="0">
                <a:solidFill>
                  <a:srgbClr val="AB36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Розробник – Світлана Гришко</a:t>
            </a:r>
            <a:endParaRPr lang="uk-UA" sz="3600" b="1" dirty="0">
              <a:solidFill>
                <a:srgbClr val="AB36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4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7">
            <a:extLst>
              <a:ext uri="{FF2B5EF4-FFF2-40B4-BE49-F238E27FC236}">
                <a16:creationId xmlns:a16="http://schemas.microsoft.com/office/drawing/2014/main" id="{E6904B9D-C0C6-4EB5-8B48-1BA4579451BE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424C6-8F0F-C622-7D65-849867AE872D}"/>
              </a:ext>
            </a:extLst>
          </p:cNvPr>
          <p:cNvSpPr txBox="1"/>
          <p:nvPr/>
        </p:nvSpPr>
        <p:spPr>
          <a:xfrm>
            <a:off x="380146" y="1367884"/>
            <a:ext cx="11431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2400" i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uk-UA" sz="24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hybrid is always a combination but </a:t>
            </a:r>
            <a:r>
              <a:rPr lang="uk-UA" sz="2400" b="1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all combinations are hybrid</a:t>
            </a:r>
            <a:r>
              <a:rPr lang="uk-UA" sz="24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 /</a:t>
            </a:r>
          </a:p>
          <a:p>
            <a:pPr algn="r"/>
            <a:r>
              <a:rPr lang="uk-UA" sz="2400" i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uk-UA" sz="24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гібрид – це завжди комбінація, але не всі комбінації є гібридними»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4FA60-EA62-7A1F-85D3-54CB4C318B04}"/>
              </a:ext>
            </a:extLst>
          </p:cNvPr>
          <p:cNvSpPr txBox="1"/>
          <p:nvPr/>
        </p:nvSpPr>
        <p:spPr>
          <a:xfrm>
            <a:off x="6574327" y="4194638"/>
            <a:ext cx="5237527" cy="237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80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безпека = </a:t>
            </a:r>
            <a:r>
              <a:rPr lang="uk-UA" sz="280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держава + суспільство + міжнародна система + навколишнє середовище +  організації + особа та сім’я + людство</a:t>
            </a:r>
            <a:endParaRPr lang="uk-UA" sz="280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E27FA-02C8-FDE2-4FBB-C73EF4D72B8F}"/>
              </a:ext>
            </a:extLst>
          </p:cNvPr>
          <p:cNvSpPr txBox="1"/>
          <p:nvPr/>
        </p:nvSpPr>
        <p:spPr>
          <a:xfrm>
            <a:off x="4039908" y="2221352"/>
            <a:ext cx="469303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6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Безпека як концепція</a:t>
            </a:r>
            <a:endParaRPr lang="uk-UA" sz="36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2BB740-18F2-E39D-9141-3F598C8722F3}"/>
              </a:ext>
            </a:extLst>
          </p:cNvPr>
          <p:cNvSpPr txBox="1"/>
          <p:nvPr/>
        </p:nvSpPr>
        <p:spPr>
          <a:xfrm>
            <a:off x="349231" y="3474169"/>
            <a:ext cx="5148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Під час холодної війни </a:t>
            </a:r>
            <a:endParaRPr lang="uk-UA" sz="3600">
              <a:solidFill>
                <a:srgbClr val="40404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C74359-4318-08B9-2A44-BCD071DBFD88}"/>
              </a:ext>
            </a:extLst>
          </p:cNvPr>
          <p:cNvSpPr txBox="1"/>
          <p:nvPr/>
        </p:nvSpPr>
        <p:spPr>
          <a:xfrm>
            <a:off x="349231" y="4875252"/>
            <a:ext cx="4846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безпека = ∑ військових питань</a:t>
            </a:r>
            <a:endParaRPr lang="uk-UA" sz="2800">
              <a:solidFill>
                <a:srgbClr val="40404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FAF559-FDDC-C04D-F44E-6EFC395E8218}"/>
              </a:ext>
            </a:extLst>
          </p:cNvPr>
          <p:cNvSpPr txBox="1"/>
          <p:nvPr/>
        </p:nvSpPr>
        <p:spPr>
          <a:xfrm>
            <a:off x="6830736" y="3513332"/>
            <a:ext cx="4981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</a:t>
            </a:r>
            <a:r>
              <a:rPr lang="uk-UA" sz="360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ісля холодної війни </a:t>
            </a:r>
            <a:endParaRPr lang="uk-UA" sz="3600">
              <a:solidFill>
                <a:srgbClr val="404040"/>
              </a:solidFill>
            </a:endParaRPr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98D4C445-C476-CF9A-0526-007AAAF4D72C}"/>
              </a:ext>
            </a:extLst>
          </p:cNvPr>
          <p:cNvCxnSpPr>
            <a:cxnSpLocks/>
          </p:cNvCxnSpPr>
          <p:nvPr/>
        </p:nvCxnSpPr>
        <p:spPr>
          <a:xfrm flipH="1">
            <a:off x="4018327" y="2897979"/>
            <a:ext cx="755009" cy="531021"/>
          </a:xfrm>
          <a:prstGeom prst="straightConnector1">
            <a:avLst/>
          </a:prstGeom>
          <a:ln w="34925" cap="rnd">
            <a:solidFill>
              <a:srgbClr val="AB361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4EA8C816-3B59-6A85-F481-523DF2206FC8}"/>
              </a:ext>
            </a:extLst>
          </p:cNvPr>
          <p:cNvCxnSpPr>
            <a:cxnSpLocks/>
          </p:cNvCxnSpPr>
          <p:nvPr/>
        </p:nvCxnSpPr>
        <p:spPr>
          <a:xfrm>
            <a:off x="6830736" y="2946976"/>
            <a:ext cx="755009" cy="531021"/>
          </a:xfrm>
          <a:prstGeom prst="straightConnector1">
            <a:avLst/>
          </a:prstGeom>
          <a:ln w="34925" cap="rnd">
            <a:solidFill>
              <a:srgbClr val="AB361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28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B4E751-BFE7-93C8-5F09-2DF9A9C61664}"/>
              </a:ext>
            </a:extLst>
          </p:cNvPr>
          <p:cNvSpPr txBox="1"/>
          <p:nvPr/>
        </p:nvSpPr>
        <p:spPr>
          <a:xfrm>
            <a:off x="2185955" y="4280917"/>
            <a:ext cx="3677484" cy="1019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«Новий шлях» Китаю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росія </a:t>
            </a:r>
            <a:r>
              <a:rPr lang="uk-UA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після розпаду СРСР </a:t>
            </a:r>
            <a:endParaRPr lang="uk-UA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D517A-B59F-9AAB-499D-AE9C654F762D}"/>
              </a:ext>
            </a:extLst>
          </p:cNvPr>
          <p:cNvSpPr txBox="1"/>
          <p:nvPr/>
        </p:nvSpPr>
        <p:spPr>
          <a:xfrm>
            <a:off x="349231" y="1409281"/>
            <a:ext cx="4365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Конкуренція </a:t>
            </a:r>
            <a:r>
              <a:rPr lang="uk-U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часів холодної війни:</a:t>
            </a:r>
            <a:r>
              <a:rPr lang="uk-UA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A99407-0059-CAE3-019B-ED8A466E1125}"/>
              </a:ext>
            </a:extLst>
          </p:cNvPr>
          <p:cNvSpPr txBox="1"/>
          <p:nvPr/>
        </p:nvSpPr>
        <p:spPr>
          <a:xfrm>
            <a:off x="6602136" y="2005557"/>
            <a:ext cx="4912218" cy="861774"/>
          </a:xfrm>
          <a:prstGeom prst="rect">
            <a:avLst/>
          </a:prstGeom>
          <a:noFill/>
          <a:ln>
            <a:solidFill>
              <a:srgbClr val="AB361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uk-UA" sz="3200" b="1">
                <a:solidFill>
                  <a:srgbClr val="AB3611"/>
                </a:solidFill>
              </a:rPr>
              <a:t>Комунізм</a:t>
            </a:r>
            <a:r>
              <a:rPr lang="uk-UA"/>
              <a:t> = </a:t>
            </a:r>
          </a:p>
          <a:p>
            <a:pPr algn="r"/>
            <a:r>
              <a:rPr lang="uk-UA" b="1"/>
              <a:t>планова економіка</a:t>
            </a:r>
            <a:r>
              <a:rPr lang="uk-UA"/>
              <a:t>+ однопартійна система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41D90D-C20C-D577-BCC5-CD83A8912B50}"/>
              </a:ext>
            </a:extLst>
          </p:cNvPr>
          <p:cNvSpPr txBox="1"/>
          <p:nvPr/>
        </p:nvSpPr>
        <p:spPr>
          <a:xfrm>
            <a:off x="850628" y="2005557"/>
            <a:ext cx="3863986" cy="861774"/>
          </a:xfrm>
          <a:prstGeom prst="rect">
            <a:avLst/>
          </a:prstGeom>
          <a:noFill/>
          <a:ln>
            <a:solidFill>
              <a:srgbClr val="AB3611"/>
            </a:solidFill>
          </a:ln>
        </p:spPr>
        <p:txBody>
          <a:bodyPr wrap="square">
            <a:spAutoFit/>
          </a:bodyPr>
          <a:lstStyle/>
          <a:p>
            <a:r>
              <a:rPr lang="uk-UA" sz="3200" b="1">
                <a:solidFill>
                  <a:srgbClr val="AB3611"/>
                </a:solidFill>
              </a:rPr>
              <a:t>Капіталізм </a:t>
            </a:r>
            <a:r>
              <a:rPr lang="uk-UA"/>
              <a:t>= </a:t>
            </a:r>
          </a:p>
          <a:p>
            <a:r>
              <a:rPr lang="uk-UA" b="1"/>
              <a:t>ринкова економіка</a:t>
            </a:r>
            <a:r>
              <a:rPr lang="uk-UA"/>
              <a:t>+ демократія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0DD14B-7CA2-2549-7721-74C8B141CBDE}"/>
              </a:ext>
            </a:extLst>
          </p:cNvPr>
          <p:cNvSpPr txBox="1"/>
          <p:nvPr/>
        </p:nvSpPr>
        <p:spPr>
          <a:xfrm>
            <a:off x="5308835" y="2170556"/>
            <a:ext cx="856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VS</a:t>
            </a:r>
            <a:r>
              <a:rPr lang="uk-UA" sz="36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uk-UA" sz="3600" b="1">
              <a:solidFill>
                <a:srgbClr val="AB361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EF82F6-3A7E-150F-E9BA-0704114EFFEA}"/>
              </a:ext>
            </a:extLst>
          </p:cNvPr>
          <p:cNvSpPr txBox="1"/>
          <p:nvPr/>
        </p:nvSpPr>
        <p:spPr>
          <a:xfrm>
            <a:off x="349231" y="3136612"/>
            <a:ext cx="10405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Завершення </a:t>
            </a:r>
            <a:r>
              <a:rPr lang="uk-U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холодної війни = </a:t>
            </a:r>
            <a:r>
              <a:rPr lang="uk-UA" sz="32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доказ сили ринкової економіки </a:t>
            </a:r>
            <a:endParaRPr lang="uk-UA" sz="3200" b="1">
              <a:solidFill>
                <a:srgbClr val="AB361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2FE88E-7C9A-AA5A-6C63-8EFCBC49F754}"/>
              </a:ext>
            </a:extLst>
          </p:cNvPr>
          <p:cNvSpPr txBox="1"/>
          <p:nvPr/>
        </p:nvSpPr>
        <p:spPr>
          <a:xfrm>
            <a:off x="1122106" y="5872308"/>
            <a:ext cx="10151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>
                <a:solidFill>
                  <a:srgbClr val="AB3611"/>
                </a:solidFill>
              </a:rPr>
              <a:t>демократична система </a:t>
            </a:r>
            <a:r>
              <a:rPr lang="en-US" sz="3200" b="1">
                <a:solidFill>
                  <a:srgbClr val="AB3611"/>
                </a:solidFill>
              </a:rPr>
              <a:t>VS.</a:t>
            </a:r>
            <a:r>
              <a:rPr lang="uk-UA" sz="3200" b="1">
                <a:solidFill>
                  <a:srgbClr val="AB3611"/>
                </a:solidFill>
              </a:rPr>
              <a:t> авторитарна система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468982-9B12-7CF6-4502-FA2ED508E5A1}"/>
              </a:ext>
            </a:extLst>
          </p:cNvPr>
          <p:cNvSpPr txBox="1"/>
          <p:nvPr/>
        </p:nvSpPr>
        <p:spPr>
          <a:xfrm>
            <a:off x="349231" y="3868771"/>
            <a:ext cx="2922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П</a:t>
            </a:r>
            <a:r>
              <a:rPr lang="uk-U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ісля холодної війни</a:t>
            </a:r>
            <a:endParaRPr lang="uk-U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16D6B3-3EC5-09B2-278E-EBCA42A218A6}"/>
              </a:ext>
            </a:extLst>
          </p:cNvPr>
          <p:cNvSpPr txBox="1"/>
          <p:nvPr/>
        </p:nvSpPr>
        <p:spPr>
          <a:xfrm>
            <a:off x="5955718" y="4560895"/>
            <a:ext cx="6082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однопартійна система + ринкова (капіталістична) економіка</a:t>
            </a:r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60E06C-4462-0632-25F3-B5253ABD6A6A}"/>
              </a:ext>
            </a:extLst>
          </p:cNvPr>
          <p:cNvSpPr txBox="1"/>
          <p:nvPr/>
        </p:nvSpPr>
        <p:spPr>
          <a:xfrm>
            <a:off x="349231" y="5467677"/>
            <a:ext cx="308085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Сучасне протистояння:</a:t>
            </a:r>
            <a:endParaRPr lang="uk-UA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ава фігурна дужка 28">
            <a:extLst>
              <a:ext uri="{FF2B5EF4-FFF2-40B4-BE49-F238E27FC236}">
                <a16:creationId xmlns:a16="http://schemas.microsoft.com/office/drawing/2014/main" id="{799D4DBF-6490-C5FF-A1BF-275C0BB367F0}"/>
              </a:ext>
            </a:extLst>
          </p:cNvPr>
          <p:cNvSpPr/>
          <p:nvPr/>
        </p:nvSpPr>
        <p:spPr>
          <a:xfrm>
            <a:off x="5561436" y="4381248"/>
            <a:ext cx="394282" cy="810833"/>
          </a:xfrm>
          <a:prstGeom prst="rightBrace">
            <a:avLst>
              <a:gd name="adj1" fmla="val 18723"/>
              <a:gd name="adj2" fmla="val 50000"/>
            </a:avLst>
          </a:prstGeom>
          <a:ln w="12700">
            <a:solidFill>
              <a:srgbClr val="AB3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бъект 17">
            <a:extLst>
              <a:ext uri="{FF2B5EF4-FFF2-40B4-BE49-F238E27FC236}">
                <a16:creationId xmlns:a16="http://schemas.microsoft.com/office/drawing/2014/main" id="{819A6D6C-A0F6-40F6-49C0-78C03B8D9097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2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Результат пошуку зображень за запитом &quot;Hybrid CoE&quot;">
            <a:extLst>
              <a:ext uri="{FF2B5EF4-FFF2-40B4-BE49-F238E27FC236}">
                <a16:creationId xmlns:a16="http://schemas.microsoft.com/office/drawing/2014/main" id="{FC8E1029-DF54-C698-0EFB-71EE401A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8" y="2400300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DEAF0E85-8A8E-8241-C5FB-9058E6224E36}"/>
              </a:ext>
            </a:extLst>
          </p:cNvPr>
          <p:cNvSpPr/>
          <p:nvPr/>
        </p:nvSpPr>
        <p:spPr>
          <a:xfrm>
            <a:off x="515214" y="4891359"/>
            <a:ext cx="2645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4"/>
              </a:rPr>
              <a:t>https://www.hybridcoe.fi/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6483A906-43C8-1DA3-B8B2-8A57DB3CDAFE}"/>
              </a:ext>
            </a:extLst>
          </p:cNvPr>
          <p:cNvSpPr/>
          <p:nvPr/>
        </p:nvSpPr>
        <p:spPr>
          <a:xfrm>
            <a:off x="3366781" y="2115707"/>
            <a:ext cx="85316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характеризує </a:t>
            </a:r>
            <a:r>
              <a:rPr lang="en-GB" sz="2600" b="1">
                <a:solidFill>
                  <a:srgbClr val="A80000"/>
                </a:solidFill>
                <a:cs typeface="Aharoni" panose="02010803020104030203" pitchFamily="2" charset="-79"/>
              </a:rPr>
              <a:t>гібридну загрозу </a:t>
            </a: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як скоординовану та синхронізовану дію, яка свідомо </a:t>
            </a:r>
            <a:r>
              <a:rPr lang="uk-UA" sz="260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спрямована</a:t>
            </a: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на </a:t>
            </a:r>
            <a:r>
              <a:rPr lang="en-GB" sz="2600" b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системні вразливості демократичних держав </a:t>
            </a: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та інститутів</a:t>
            </a:r>
            <a:r>
              <a:rPr lang="en-GB" sz="2600" b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за допомогою широкого спектру засобів.</a:t>
            </a:r>
            <a:endParaRPr lang="uk-UA" sz="260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endParaRPr lang="en-GB" sz="260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characterises </a:t>
            </a:r>
            <a:r>
              <a:rPr lang="en-GB" sz="2600" b="1">
                <a:solidFill>
                  <a:srgbClr val="A80000"/>
                </a:solidFill>
                <a:cs typeface="Aharoni" panose="02010803020104030203" pitchFamily="2" charset="-79"/>
              </a:rPr>
              <a:t>hybrid threat </a:t>
            </a:r>
            <a:r>
              <a:rPr lang="uk-UA" sz="2600" b="1">
                <a:solidFill>
                  <a:srgbClr val="A80000"/>
                </a:solidFill>
                <a:cs typeface="Aharoni" panose="02010803020104030203" pitchFamily="2" charset="-79"/>
              </a:rPr>
              <a:t> </a:t>
            </a: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as </a:t>
            </a:r>
          </a:p>
          <a:p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coordinated and synchronised action, </a:t>
            </a:r>
          </a:p>
          <a:p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that deliberately targets </a:t>
            </a:r>
            <a:r>
              <a:rPr lang="en-GB" sz="2600" b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democratic states’ and institutions systemic vulnerabilities</a:t>
            </a: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, through a wide range of means.</a:t>
            </a:r>
          </a:p>
        </p:txBody>
      </p:sp>
      <p:sp>
        <p:nvSpPr>
          <p:cNvPr id="2" name="Объект 17">
            <a:extLst>
              <a:ext uri="{FF2B5EF4-FFF2-40B4-BE49-F238E27FC236}">
                <a16:creationId xmlns:a16="http://schemas.microsoft.com/office/drawing/2014/main" id="{2E253DD4-A67D-BA8E-1E96-2D5A5D858228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sz="240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70270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4_TF10001108" id="{AD03B7F0-D966-4354-AC03-7A90B59AFB51}" vid="{C94E022A-E681-4920-85C8-04125627F5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Custom 5">
      <a:dk1>
        <a:srgbClr val="535353"/>
      </a:dk1>
      <a:lt1>
        <a:sysClr val="window" lastClr="FFFFFF"/>
      </a:lt1>
      <a:dk2>
        <a:srgbClr val="535353"/>
      </a:dk2>
      <a:lt2>
        <a:srgbClr val="F8F8F8"/>
      </a:lt2>
      <a:accent1>
        <a:srgbClr val="FDE17D"/>
      </a:accent1>
      <a:accent2>
        <a:srgbClr val="7EBAF8"/>
      </a:accent2>
      <a:accent3>
        <a:srgbClr val="969696"/>
      </a:accent3>
      <a:accent4>
        <a:srgbClr val="3379BE"/>
      </a:accent4>
      <a:accent5>
        <a:srgbClr val="5F5F5F"/>
      </a:accent5>
      <a:accent6>
        <a:srgbClr val="535353"/>
      </a:accent6>
      <a:hlink>
        <a:srgbClr val="5F5F5F"/>
      </a:hlink>
      <a:folHlink>
        <a:srgbClr val="91919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/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0</TotalTime>
  <Words>1086</Words>
  <Application>Microsoft Office PowerPoint</Application>
  <PresentationFormat>Широкоэкранный</PresentationFormat>
  <Paragraphs>190</Paragraphs>
  <Slides>25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9" baseType="lpstr">
      <vt:lpstr>맑은 고딕</vt:lpstr>
      <vt:lpstr>Aharoni</vt:lpstr>
      <vt:lpstr>Arial</vt:lpstr>
      <vt:lpstr>Arial Unicode MS</vt:lpstr>
      <vt:lpstr>Calibri</vt:lpstr>
      <vt:lpstr>e-Ukraine</vt:lpstr>
      <vt:lpstr>Segoe UI</vt:lpstr>
      <vt:lpstr>Segoe UI Light</vt:lpstr>
      <vt:lpstr>Segoe UI Semibold</vt:lpstr>
      <vt:lpstr>Times New Roman</vt:lpstr>
      <vt:lpstr>Tw Cen MT</vt:lpstr>
      <vt:lpstr>WelcomeDoc</vt:lpstr>
      <vt:lpstr>Office Theme</vt:lpstr>
      <vt:lpstr>Contents Slide Master</vt:lpstr>
      <vt:lpstr>Aкадемічна протидія гібридним загрозам </vt:lpstr>
      <vt:lpstr>НАЗВА ПРОЄКТУ</vt:lpstr>
      <vt:lpstr>Академічна протидія гібридним загрозам</vt:lpstr>
      <vt:lpstr>ПЕРЕДУМОВИ</vt:lpstr>
      <vt:lpstr>                WARN ПРОПОНУЄ</vt:lpstr>
      <vt:lpstr>Розробник – Світлана Гришко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Висновок:  Гібридна війна розширює поле бою на невійськові домени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2020-03-25T20:29:12Z</dcterms:created>
  <dcterms:modified xsi:type="dcterms:W3CDTF">2024-10-10T18:47:26Z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